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7" r:id="rId5"/>
    <p:sldId id="270" r:id="rId6"/>
    <p:sldId id="269" r:id="rId7"/>
    <p:sldId id="256" r:id="rId8"/>
    <p:sldId id="258" r:id="rId9"/>
    <p:sldId id="259" r:id="rId10"/>
    <p:sldId id="260" r:id="rId11"/>
    <p:sldId id="261" r:id="rId12"/>
    <p:sldId id="264" r:id="rId13"/>
    <p:sldId id="263" r:id="rId14"/>
    <p:sldId id="262" r:id="rId15"/>
    <p:sldId id="265" r:id="rId16"/>
    <p:sldId id="271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C308"/>
    <a:srgbClr val="015289"/>
    <a:srgbClr val="A6A6A6"/>
    <a:srgbClr val="A8A9A9"/>
    <a:srgbClr val="DD7630"/>
    <a:srgbClr val="DB7B39"/>
    <a:srgbClr val="E18240"/>
    <a:srgbClr val="EFBA14"/>
    <a:srgbClr val="E98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Ontario Office of the Fire Marshal and Emergency Management</c:v>
                </c:pt>
              </c:strCache>
            </c:strRef>
          </c:tx>
          <c:spPr>
            <a:scene3d>
              <a:camera prst="orthographicFront"/>
              <a:lightRig rig="chilly" dir="t">
                <a:rot lat="0" lon="0" rev="21594000"/>
              </a:lightRig>
            </a:scene3d>
            <a:sp3d prstMaterial="metal">
              <a:bevelT/>
              <a:bevelB/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1-930E-465B-B45B-96C46D5B9E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2-930E-465B-B45B-96C46D5B9E3B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3-930E-465B-B45B-96C46D5B9E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4-930E-465B-B45B-96C46D5B9E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5-930E-465B-B45B-96C46D5B9E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6-930E-465B-B45B-96C46D5B9E3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7-930E-465B-B45B-96C46D5B9E3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8-930E-465B-B45B-96C46D5B9E3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9-930E-465B-B45B-96C46D5B9E3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A-930E-465B-B45B-96C46D5B9E3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B-930E-465B-B45B-96C46D5B9E3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C-930E-465B-B45B-96C46D5B9E3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D-930E-465B-B45B-96C46D5B9E3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E-930E-465B-B45B-96C46D5B9E3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chilly" dir="t">
                  <a:rot lat="0" lon="0" rev="21594000"/>
                </a:lightRig>
              </a:scene3d>
              <a:sp3d prstMaterial="metal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F-930E-465B-B45B-96C46D5B9E3B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86D86-FD80-450C-9D5E-FB18687E7BC4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 </a:t>
                    </a:r>
                    <a:fld id="{F9A8FFF1-0204-412A-8BBC-2911145D57BA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4472CD"/>
                </a:solidFill>
                <a:ln>
                  <a:solidFill>
                    <a:srgbClr val="C00000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0E-465B-B45B-96C46D5B9E3B}"/>
                </c:ext>
              </c:extLst>
            </c:dLbl>
            <c:dLbl>
              <c:idx val="1"/>
              <c:layout>
                <c:manualLayout>
                  <c:x val="-6.6272426172943905E-2"/>
                  <c:y val="-3.588859269729205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6E5AB9-ECF1-47BC-B3D0-0CFCB114ACC6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fld id="{5F648C31-EBA3-4F62-BA29-10FB61C2579C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FF8D3B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257013719541094"/>
                      <c:h val="3.996557120874424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30E-465B-B45B-96C46D5B9E3B}"/>
                </c:ext>
              </c:extLst>
            </c:dLbl>
            <c:dLbl>
              <c:idx val="2"/>
              <c:layout>
                <c:manualLayout>
                  <c:x val="-2.4968806458204172E-2"/>
                  <c:y val="-3.284901431070989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28AE0B-42D9-4661-958C-22E51F81CD63}" type="CATEGORYNAME">
                      <a:rPr lang="en-US" smtClean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 </a:t>
                    </a:r>
                    <a:fld id="{880B51FE-84A3-4C74-B392-571FC81F0055}" type="PERCENTAGE">
                      <a:rPr lang="en-US" baseline="0" smtClean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srgbClr val="C00000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859253054228661"/>
                      <c:h val="5.765350199143420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30E-465B-B45B-96C46D5B9E3B}"/>
                </c:ext>
              </c:extLst>
            </c:dLbl>
            <c:dLbl>
              <c:idx val="3"/>
              <c:layout>
                <c:manualLayout>
                  <c:x val="-8.1646681969114704E-2"/>
                  <c:y val="1.997035033244953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CBB3743-E151-4512-A622-4FD209FF7FC0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fld id="{4BB5C17F-B9A2-411C-AE44-BEA8BA7A6C52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FFBF00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678357896126384"/>
                      <c:h val="4.754611297275421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30E-465B-B45B-96C46D5B9E3B}"/>
                </c:ext>
              </c:extLst>
            </c:dLbl>
            <c:dLbl>
              <c:idx val="4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EB5849-AE62-4380-BFE8-F6726102979E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  <a:fld id="{38381397-A1B8-4474-B4EA-70DB5515ED97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5A99DF"/>
                </a:solidFill>
                <a:ln>
                  <a:solidFill>
                    <a:srgbClr val="C00000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30E-465B-B45B-96C46D5B9E3B}"/>
                </c:ext>
              </c:extLst>
            </c:dLbl>
            <c:dLbl>
              <c:idx val="5"/>
              <c:layout>
                <c:manualLayout>
                  <c:x val="7.1370753412682314E-2"/>
                  <c:y val="-2.4254749179570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FE9DD60-DDA1-477C-8E59-8EE1D2102F4D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4755BB82-37B8-4D83-BBB1-48BC83BB6E86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74AF51"/>
                </a:solidFill>
                <a:ln>
                  <a:solidFill>
                    <a:srgbClr val="C00000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200351361807866"/>
                      <c:h val="4.530955470584514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30E-465B-B45B-96C46D5B9E3B}"/>
                </c:ext>
              </c:extLst>
            </c:dLbl>
            <c:dLbl>
              <c:idx val="6"/>
              <c:layout>
                <c:manualLayout>
                  <c:x val="8.9168450742992594E-2"/>
                  <c:y val="3.351813142232053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0E399B4-39B3-4614-98C9-B4F8E2D284FB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7D001C29-A22D-4E3D-8819-DD8756F7A381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26447E"/>
                </a:solidFill>
                <a:ln>
                  <a:solidFill>
                    <a:srgbClr val="4472C4">
                      <a:lumMod val="6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392698780274584"/>
                      <c:h val="4.889170887695368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30E-465B-B45B-96C46D5B9E3B}"/>
                </c:ext>
              </c:extLst>
            </c:dLbl>
            <c:dLbl>
              <c:idx val="7"/>
              <c:layout>
                <c:manualLayout>
                  <c:x val="5.6938307354513816E-3"/>
                  <c:y val="2.034311004360104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3097ED3-FBBF-4A00-8A75-75EB7B9765D7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CBAF99F7-BBD0-47B8-910A-DF9302F258C7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9D480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010579473139851"/>
                      <c:h val="5.259980748209420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30E-465B-B45B-96C46D5B9E3B}"/>
                </c:ext>
              </c:extLst>
            </c:dLbl>
            <c:dLbl>
              <c:idx val="8"/>
              <c:layout>
                <c:manualLayout>
                  <c:x val="3.9473294325900014E-2"/>
                  <c:y val="3.984380502607826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4F3EA0-344D-4BB8-B0F9-CA3CA19EAF04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DB424C53-F72D-40D2-B8BA-78B29438FC2D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626268"/>
                </a:solidFill>
                <a:ln w="9525" cap="flat" cmpd="sng" algn="ctr">
                  <a:solidFill>
                    <a:srgbClr val="4472C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4476"/>
                        <a:gd name="adj2" fmla="val -20169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30E-465B-B45B-96C46D5B9E3B}"/>
                </c:ext>
              </c:extLst>
            </c:dLbl>
            <c:dLbl>
              <c:idx val="9"/>
              <c:layout>
                <c:manualLayout>
                  <c:x val="0"/>
                  <c:y val="3.35447926453225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FD69A4-9BEC-4F8F-ADB1-E1F981E5C793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638AFD00-A2B3-4F80-BBF6-82E37CDBEFE8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977200"/>
                </a:solidFill>
                <a:ln w="9525" cap="flat" cmpd="sng" algn="ctr">
                  <a:solidFill>
                    <a:srgbClr val="4472C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3613"/>
                        <a:gd name="adj2" fmla="val 27761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930E-465B-B45B-96C46D5B9E3B}"/>
                </c:ext>
              </c:extLst>
            </c:dLbl>
            <c:dLbl>
              <c:idx val="10"/>
              <c:layout>
                <c:manualLayout>
                  <c:x val="2.6461813276898241E-2"/>
                  <c:y val="4.3213067341872089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9B0A955-EF48-4524-9479-D9C8EA10E21D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032AE0A1-C0DE-4FE0-A078-3C5E6A2D3388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245E97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30E-465B-B45B-96C46D5B9E3B}"/>
                </c:ext>
              </c:extLst>
            </c:dLbl>
            <c:dLbl>
              <c:idx val="11"/>
              <c:layout>
                <c:manualLayout>
                  <c:x val="-3.7089595154521197E-3"/>
                  <c:y val="2.828994517736270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FCB8A6-BD42-4514-89A5-97FF582B748D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fld id="{B537E9DC-5F25-4EE1-AC46-9A0AA1938BF9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42682C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667077665424074"/>
                      <c:h val="5.109563699033790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930E-465B-B45B-96C46D5B9E3B}"/>
                </c:ext>
              </c:extLst>
            </c:dLbl>
            <c:dLbl>
              <c:idx val="12"/>
              <c:layout>
                <c:manualLayout>
                  <c:x val="-1.2077044010804998E-2"/>
                  <c:y val="0.1134154499001794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E3B275-4DB2-49AD-AC43-6027F5BB2287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fld id="{487BCD98-1485-41BD-936D-9FE1599689EE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xfrm>
                  <a:off x="5198994" y="4006951"/>
                  <a:ext cx="1835871" cy="226268"/>
                </a:xfrm>
                <a:solidFill>
                  <a:srgbClr val="688DD9"/>
                </a:solidFill>
                <a:ln w="9525" cap="flat" cmpd="sng" algn="ctr">
                  <a:solidFill>
                    <a:srgbClr val="4472C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2131"/>
                        <a:gd name="adj2" fmla="val -28229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781572884754872"/>
                      <c:h val="4.501926571808423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30E-465B-B45B-96C46D5B9E3B}"/>
                </c:ext>
              </c:extLst>
            </c:dLbl>
            <c:dLbl>
              <c:idx val="13"/>
              <c:layout>
                <c:manualLayout>
                  <c:x val="-0.10101932841024236"/>
                  <c:y val="6.749248810093699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7127423-2EA0-4E90-8C2E-59B7CABD2161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fld id="{884348CF-FD2C-4071-B655-C458AAE6CDC1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xfrm>
                  <a:off x="3898766" y="4732480"/>
                  <a:ext cx="2188585" cy="200868"/>
                </a:xfrm>
                <a:solidFill>
                  <a:srgbClr val="F1955E"/>
                </a:solidFill>
                <a:ln w="9525" cap="flat" cmpd="sng" algn="ctr">
                  <a:solidFill>
                    <a:srgbClr val="4472C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7403"/>
                        <a:gd name="adj2" fmla="val -14897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734819435560146"/>
                      <c:h val="3.996557120874424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930E-465B-B45B-96C46D5B9E3B}"/>
                </c:ext>
              </c:extLst>
            </c:dLbl>
            <c:dLbl>
              <c:idx val="14"/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930E-465B-B45B-96C46D5B9E3B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4472C4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Sheet1!$A$2:$A$16</c:f>
              <c:strCache>
                <c:ptCount val="14"/>
                <c:pt idx="0">
                  <c:v>Arson</c:v>
                </c:pt>
                <c:pt idx="1">
                  <c:v>Exposure</c:v>
                </c:pt>
                <c:pt idx="2">
                  <c:v>Cooking</c:v>
                </c:pt>
                <c:pt idx="3">
                  <c:v>Open Flame</c:v>
                </c:pt>
                <c:pt idx="4">
                  <c:v>Cigarettes</c:v>
                </c:pt>
                <c:pt idx="5">
                  <c:v>Other Lighting Equip</c:v>
                </c:pt>
                <c:pt idx="6">
                  <c:v>Candles</c:v>
                </c:pt>
                <c:pt idx="7">
                  <c:v>Elec Distribution</c:v>
                </c:pt>
                <c:pt idx="8">
                  <c:v>Heating</c:v>
                </c:pt>
                <c:pt idx="9">
                  <c:v>Misecellaneous</c:v>
                </c:pt>
                <c:pt idx="10">
                  <c:v>Appliances</c:v>
                </c:pt>
                <c:pt idx="11">
                  <c:v>Other Elec Mech</c:v>
                </c:pt>
                <c:pt idx="12">
                  <c:v>Matcher/Lighters</c:v>
                </c:pt>
                <c:pt idx="13">
                  <c:v>Undetermined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5</c:v>
                </c:pt>
                <c:pt idx="1">
                  <c:v>1</c:v>
                </c:pt>
                <c:pt idx="2">
                  <c:v>39</c:v>
                </c:pt>
                <c:pt idx="3">
                  <c:v>2</c:v>
                </c:pt>
                <c:pt idx="4">
                  <c:v>11</c:v>
                </c:pt>
                <c:pt idx="5">
                  <c:v>1</c:v>
                </c:pt>
                <c:pt idx="6">
                  <c:v>4</c:v>
                </c:pt>
                <c:pt idx="7">
                  <c:v>5</c:v>
                </c:pt>
                <c:pt idx="8">
                  <c:v>3</c:v>
                </c:pt>
                <c:pt idx="9">
                  <c:v>5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0E-465B-B45B-96C46D5B9E3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182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6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1C9-44E8-8B98-953B52D1CD87}"/>
              </c:ext>
            </c:extLst>
          </c:dPt>
          <c:dPt>
            <c:idx val="1"/>
            <c:bubble3D val="0"/>
            <c:explosion val="1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1C9-44E8-8B98-953B52D1CD87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01C9-44E8-8B98-953B52D1CD87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1C9-44E8-8B98-953B52D1CD87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1C9-44E8-8B98-953B52D1CD87}"/>
              </c:ext>
            </c:extLst>
          </c:dPt>
          <c:dLbls>
            <c:dLbl>
              <c:idx val="0"/>
              <c:spPr>
                <a:solidFill>
                  <a:srgbClr val="527CC5"/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C9-44E8-8B98-953B52D1CD87}"/>
                </c:ext>
              </c:extLst>
            </c:dLbl>
            <c:dLbl>
              <c:idx val="1"/>
              <c:layout>
                <c:manualLayout>
                  <c:x val="5.0786820662829572E-2"/>
                  <c:y val="-0.172646407539806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EE033467-A2AC-40BE-9220-5F802CB1B25A}" type="CATEGORYNAME">
                      <a:rPr lang="en-US" smtClean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 </a:t>
                    </a:r>
                    <a:fld id="{F1679880-CB75-45BE-9C0F-011995A60420}" type="PERCENTAGE">
                      <a:rPr lang="en-US" baseline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srgbClr val="E98642"/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C9-44E8-8B98-953B52D1CD87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F1C7957A-E140-4977-9E5E-7EF0A96B8E2A}" type="CATEGORYNAME">
                      <a:rPr lang="en-US" smtClean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 </a:t>
                    </a:r>
                    <a:fld id="{D54B4BDB-025D-40A0-BD2D-37EF292ADA3D}" type="PERCENTAGE">
                      <a:rPr lang="en-US" baseline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srgbClr val="A8A9A9"/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1C9-44E8-8B98-953B52D1CD87}"/>
                </c:ext>
              </c:extLst>
            </c:dLbl>
            <c:dLbl>
              <c:idx val="3"/>
              <c:layout>
                <c:manualLayout>
                  <c:x val="6.7918174079591401E-2"/>
                  <c:y val="1.017619168252750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9706467-1858-41AF-8267-17188B945612}" type="CATEGORYNAME">
                      <a:rPr lang="en-US" smtClean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 </a:t>
                    </a:r>
                    <a:fld id="{47F25C62-8B22-4F1F-B078-B8D17E472A39}" type="PERCENTAGE">
                      <a:rPr lang="en-US" baseline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srgbClr val="EFBA14"/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67567567567565"/>
                      <c:h val="0.110901520304745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1C9-44E8-8B98-953B52D1CD87}"/>
                </c:ext>
              </c:extLst>
            </c:dLbl>
            <c:dLbl>
              <c:idx val="4"/>
              <c:layout>
                <c:manualLayout>
                  <c:x val="0.14354021942896122"/>
                  <c:y val="0.1487786521457774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E3BD96B-EEBB-4D24-A25F-7284AF71E162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1FB7B52B-5C66-4A04-AB18-5C1B18434A2C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669FD5"/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1C9-44E8-8B98-953B52D1CD87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SA Present &amp; Operated</c:v>
                </c:pt>
                <c:pt idx="1">
                  <c:v>SA Present Did Not Operate</c:v>
                </c:pt>
                <c:pt idx="2">
                  <c:v>No SA</c:v>
                </c:pt>
                <c:pt idx="3">
                  <c:v>SA Present Operation ?</c:v>
                </c:pt>
                <c:pt idx="4">
                  <c:v>SA Presenence ?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</c:v>
                </c:pt>
                <c:pt idx="1">
                  <c:v>14</c:v>
                </c:pt>
                <c:pt idx="2">
                  <c:v>17</c:v>
                </c:pt>
                <c:pt idx="3">
                  <c:v>8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C9-44E8-8B98-953B52D1CD8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0.14286</cdr:x>
      <cdr:y>0.81689</cdr:y>
    </cdr:from>
    <cdr:to>
      <cdr:x>0.89326</cdr:x>
      <cdr:y>0.99313</cdr:y>
    </cdr:to>
    <cdr:sp macro="" textlink="">
      <cdr:nvSpPr>
        <cdr:cNvPr id="3" name="Freeform: Shape 2">
          <a:extLst xmlns:a="http://schemas.openxmlformats.org/drawingml/2006/main">
            <a:ext uri="{FF2B5EF4-FFF2-40B4-BE49-F238E27FC236}">
              <a16:creationId xmlns:a16="http://schemas.microsoft.com/office/drawing/2014/main" id="{94663F1D-EB3E-4B3F-BF18-71B6DF44DDD8}"/>
            </a:ext>
          </a:extLst>
        </cdr:cNvPr>
        <cdr:cNvSpPr/>
      </cdr:nvSpPr>
      <cdr:spPr>
        <a:xfrm xmlns:a="http://schemas.openxmlformats.org/drawingml/2006/main">
          <a:off x="1017258" y="4105696"/>
          <a:ext cx="5343525" cy="885825"/>
        </a:xfrm>
        <a:custGeom xmlns:a="http://schemas.openxmlformats.org/drawingml/2006/main">
          <a:avLst/>
          <a:gdLst>
            <a:gd name="connsiteX0" fmla="*/ 1181100 w 5343525"/>
            <a:gd name="connsiteY0" fmla="*/ 0 h 885825"/>
            <a:gd name="connsiteX1" fmla="*/ 0 w 5343525"/>
            <a:gd name="connsiteY1" fmla="*/ 190500 h 885825"/>
            <a:gd name="connsiteX2" fmla="*/ 57150 w 5343525"/>
            <a:gd name="connsiteY2" fmla="*/ 885825 h 885825"/>
            <a:gd name="connsiteX3" fmla="*/ 5343525 w 5343525"/>
            <a:gd name="connsiteY3" fmla="*/ 866775 h 885825"/>
            <a:gd name="connsiteX4" fmla="*/ 5076825 w 5343525"/>
            <a:gd name="connsiteY4" fmla="*/ 352425 h 885825"/>
            <a:gd name="connsiteX5" fmla="*/ 2952750 w 5343525"/>
            <a:gd name="connsiteY5" fmla="*/ 419100 h 885825"/>
            <a:gd name="connsiteX6" fmla="*/ 2609850 w 5343525"/>
            <a:gd name="connsiteY6" fmla="*/ 495300 h 885825"/>
            <a:gd name="connsiteX7" fmla="*/ 1981200 w 5343525"/>
            <a:gd name="connsiteY7" fmla="*/ 419100 h 885825"/>
            <a:gd name="connsiteX8" fmla="*/ 1628775 w 5343525"/>
            <a:gd name="connsiteY8" fmla="*/ 295275 h 885825"/>
            <a:gd name="connsiteX9" fmla="*/ 1181100 w 5343525"/>
            <a:gd name="connsiteY9" fmla="*/ 0 h 88582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</a:cxnLst>
          <a:rect l="l" t="t" r="r" b="b"/>
          <a:pathLst>
            <a:path w="5343525" h="885825">
              <a:moveTo>
                <a:pt x="1181100" y="0"/>
              </a:moveTo>
              <a:lnTo>
                <a:pt x="0" y="190500"/>
              </a:lnTo>
              <a:lnTo>
                <a:pt x="57150" y="885825"/>
              </a:lnTo>
              <a:lnTo>
                <a:pt x="5343525" y="866775"/>
              </a:lnTo>
              <a:lnTo>
                <a:pt x="5076825" y="352425"/>
              </a:lnTo>
              <a:lnTo>
                <a:pt x="2952750" y="419100"/>
              </a:lnTo>
              <a:lnTo>
                <a:pt x="2609850" y="495300"/>
              </a:lnTo>
              <a:lnTo>
                <a:pt x="1981200" y="419100"/>
              </a:lnTo>
              <a:lnTo>
                <a:pt x="1628775" y="295275"/>
              </a:lnTo>
              <a:lnTo>
                <a:pt x="1181100" y="0"/>
              </a:lnTo>
              <a:close/>
            </a:path>
          </a:pathLst>
        </a:custGeom>
        <a:solidFill xmlns:a="http://schemas.openxmlformats.org/drawingml/2006/main">
          <a:srgbClr val="A6A6A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Overflow="overflow" horzOverflow="overflow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pPr marL="0" algn="ctr" defTabSz="914400" rtl="0" eaLnBrk="1" latinLnBrk="0" hangingPunct="1"/>
          <a:endParaRPr lang="en-US" sz="1800" kern="1200">
            <a:solidFill>
              <a:schemeClr val="lt1"/>
            </a:solidFill>
            <a:latin typeface="+mn-lt"/>
            <a:ea typeface="+mn-ea"/>
            <a:cs typeface="+mn-cs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F9D317-D3B2-481A-A5AD-346583A8F2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F01941-FBF2-47B6-91A4-7B9DC8F72B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95B4C-8F93-4BFB-A364-9261F7BFB1E5}" type="datetime5">
              <a:rPr lang="en-US" smtClean="0"/>
              <a:t>2-Dec-22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AC05E-08CE-4E8A-821D-D2E05E0F8A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AXP Internal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2D80C-0BFD-4424-B6D5-4D8C90DDC2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65A10-8B88-4154-8630-3338C2F82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1078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98355-ECAE-4790-A586-F15B2D97B135}" type="datetime5">
              <a:rPr lang="en-US" smtClean="0"/>
              <a:t>2-Dec-22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AXP 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2CD5E-029F-480D-9F9B-8FBEA77EB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9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F51538-3382-4EE7-9CC2-C38C78F1EA81}"/>
              </a:ext>
            </a:extLst>
          </p:cNvPr>
          <p:cNvSpPr/>
          <p:nvPr userDrawn="1"/>
        </p:nvSpPr>
        <p:spPr>
          <a:xfrm>
            <a:off x="276225" y="209550"/>
            <a:ext cx="5019675" cy="61912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29000">
                <a:srgbClr val="FF0000">
                  <a:alpha val="51000"/>
                </a:srgbClr>
              </a:gs>
              <a:gs pos="71000">
                <a:srgbClr val="0000FF">
                  <a:alpha val="54000"/>
                  <a:lumMod val="91000"/>
                  <a:lumOff val="9000"/>
                </a:srgbClr>
              </a:gs>
              <a:gs pos="100000">
                <a:schemeClr val="bg1">
                  <a:lumMod val="75000"/>
                  <a:alpha val="61000"/>
                </a:schemeClr>
              </a:gs>
            </a:gsLst>
            <a:lin ang="0" scaled="0"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DCF42-74A6-4BF0-AE6D-3185667F2CF5}"/>
              </a:ext>
            </a:extLst>
          </p:cNvPr>
          <p:cNvSpPr txBox="1"/>
          <p:nvPr userDrawn="1"/>
        </p:nvSpPr>
        <p:spPr>
          <a:xfrm>
            <a:off x="551860" y="288279"/>
            <a:ext cx="446840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 prst="relaxedInset"/>
            </a:sp3d>
          </a:bodyPr>
          <a:lstStyle/>
          <a:p>
            <a:r>
              <a:rPr lang="en-US" sz="24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C000">
                      <a:alpha val="87000"/>
                    </a:srgbClr>
                  </a:outerShdw>
                </a:effectLst>
                <a:latin typeface="Arial Rounded MT Bold" panose="020F0704030504030204" pitchFamily="34" charset="0"/>
              </a:rPr>
              <a:t>Home Fire Safety Awareness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750203-0F5C-44B8-B2FF-792D2323D311}"/>
              </a:ext>
            </a:extLst>
          </p:cNvPr>
          <p:cNvSpPr/>
          <p:nvPr userDrawn="1"/>
        </p:nvSpPr>
        <p:spPr>
          <a:xfrm>
            <a:off x="8334375" y="6134100"/>
            <a:ext cx="3781425" cy="61912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29000">
                <a:srgbClr val="FF0000">
                  <a:alpha val="51000"/>
                </a:srgbClr>
              </a:gs>
              <a:gs pos="71000">
                <a:srgbClr val="0000FF">
                  <a:alpha val="54000"/>
                  <a:lumMod val="91000"/>
                  <a:lumOff val="9000"/>
                </a:srgbClr>
              </a:gs>
              <a:gs pos="100000">
                <a:schemeClr val="bg1">
                  <a:lumMod val="75000"/>
                  <a:alpha val="61000"/>
                </a:schemeClr>
              </a:gs>
            </a:gsLst>
            <a:lin ang="0" scaled="0"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198C0-03DC-44D7-81E3-5C45DEC5DDC4}"/>
              </a:ext>
            </a:extLst>
          </p:cNvPr>
          <p:cNvSpPr txBox="1"/>
          <p:nvPr userDrawn="1"/>
        </p:nvSpPr>
        <p:spPr>
          <a:xfrm>
            <a:off x="8505235" y="6212829"/>
            <a:ext cx="342234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 prst="relaxedInset"/>
            </a:sp3d>
          </a:bodyPr>
          <a:lstStyle/>
          <a:p>
            <a:r>
              <a:rPr lang="en-US" sz="20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C000">
                      <a:alpha val="87000"/>
                    </a:srgbClr>
                  </a:outerShdw>
                </a:effectLst>
                <a:latin typeface="Arial Rounded MT Bold" panose="020F0704030504030204" pitchFamily="34" charset="0"/>
              </a:rPr>
              <a:t>Practice Home Fire Safety</a:t>
            </a:r>
          </a:p>
        </p:txBody>
      </p:sp>
    </p:spTree>
    <p:extLst>
      <p:ext uri="{BB962C8B-B14F-4D97-AF65-F5344CB8AC3E}">
        <p14:creationId xmlns:p14="http://schemas.microsoft.com/office/powerpoint/2010/main" val="69836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D72F3-415D-437C-AA24-823BCD40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096EB-672B-47EA-82C1-CC72501F5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FA763-F149-4A7E-9D7C-F6919141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96CEC-B3CB-472F-A7E5-E87BD85B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F150E-4817-4BEB-BA6C-39DC4113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FBA1E-6BE8-4FA3-893A-FB9612BF1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6006D-1EF2-448B-A271-8FB22EA51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716E6-4A00-4312-8ECD-AC295921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12902-C400-480B-97EB-2CA3A8BD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AF67D-4A2D-4C85-9AB8-BAF65C71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0F84-24A1-41C0-A8F1-50BA6524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FA207-2184-41F2-90FD-03117E9A2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467B2-22C5-4ED6-A6C9-259B236D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DC34F-E176-4538-A0EC-F2C46CE4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5D784-8429-4BD8-9FDC-E275090D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9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5096D-5B16-49FF-9086-104D7E2C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66612-FAC9-416A-9B76-BFC826955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3B81E-256A-46FC-A9AE-32E1C7F7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CF3A3-CE5E-4E24-9C5F-A924914D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9D419-D9C6-4E92-83C2-681D3A03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A8F3-55F9-4F13-AF3E-09072A5C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B6CAE-7BD5-41DB-A886-C91104C33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17D6A-626E-4E87-8BCB-8B3D9EDA6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07AFE-8871-41D0-ADF0-23C5DBEDB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4FC63-71DF-4B6D-9FD0-F45ACFFD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35ECC-CC85-4F96-A65D-5CB159C2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FFC5-AA7E-4264-ABA4-48F8E5723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97314-D07B-4A13-9F6C-623D14C37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2AC4A-A160-4F3D-B6AE-24A4C0EE9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BA906-3AF9-4E92-A76C-B15816E2A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07A4D7-4D29-430D-886B-DBE0245B8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28A0D-5017-43B7-9994-4E29335D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6DA47-D881-48DB-8E26-F36079A4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555D39-B7A2-484E-912A-4ECEAE975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7B026-99D5-4FEA-B690-A7D94927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D6AFE3-E521-47DD-9B38-9EA5E4EC93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7AAE1-6BBD-46D6-B8B5-BDF971A9B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A0F7A-5EC6-4901-BFB8-F3EF6783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693E3-2BD1-4C78-99C5-B6B0C95D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99199-D99B-4630-BC5D-1E68E71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13EC5-1F37-4B49-A991-B81B5A20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EA574-A865-4D97-9B2A-03D5E4831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4625" y="67062"/>
            <a:ext cx="1857375" cy="49869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E8DC6-25B0-44B4-9A93-409B1DBA36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15" y="6260540"/>
            <a:ext cx="579170" cy="530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13E70-6CA9-42AB-896F-CDD07D15E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742" b="7910"/>
          <a:stretch/>
        </p:blipFill>
        <p:spPr>
          <a:xfrm>
            <a:off x="4762" y="6376040"/>
            <a:ext cx="4086225" cy="475325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7905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FD43D-741F-452F-8822-75CA1FF8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398B9-EB94-4DE7-9548-B77B2B3F1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44D11-E1AD-4699-B824-776A6FF6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F13F5-43C2-465B-A8EC-92248D32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95B36-F40F-44E4-8BC4-A6AE767F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35987-359B-4101-A30E-5E504CB6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DA214-8674-4539-B634-345F41EE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1D9DE5-7822-4A4F-A98A-3B5C2E124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B9D2B-2CEF-47B4-B584-6E2591E83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14C96-4061-491F-91BF-7522B8E3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6DCD4-A87B-45C9-9625-4387EE01D8F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26123-FAFD-4B70-A622-93CEB09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22AAA-F3FD-483C-B679-CF071E3E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BC3F8-91E4-48E2-9178-44C4A95B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BEF726-B02A-4F7F-A451-AF3AFB90FD76}"/>
              </a:ext>
            </a:extLst>
          </p:cNvPr>
          <p:cNvSpPr/>
          <p:nvPr userDrawn="1"/>
        </p:nvSpPr>
        <p:spPr>
          <a:xfrm>
            <a:off x="276225" y="209550"/>
            <a:ext cx="5019675" cy="61912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29000">
                <a:srgbClr val="FF0000">
                  <a:alpha val="51000"/>
                </a:srgbClr>
              </a:gs>
              <a:gs pos="71000">
                <a:srgbClr val="0000FF">
                  <a:alpha val="54000"/>
                  <a:lumMod val="91000"/>
                  <a:lumOff val="9000"/>
                </a:srgbClr>
              </a:gs>
              <a:gs pos="100000">
                <a:schemeClr val="bg1">
                  <a:lumMod val="75000"/>
                  <a:alpha val="61000"/>
                </a:schemeClr>
              </a:gs>
            </a:gsLst>
            <a:lin ang="0" scaled="0"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C7753-9C87-4B25-AF68-FA222A226A74}"/>
              </a:ext>
            </a:extLst>
          </p:cNvPr>
          <p:cNvSpPr txBox="1"/>
          <p:nvPr userDrawn="1"/>
        </p:nvSpPr>
        <p:spPr>
          <a:xfrm>
            <a:off x="551860" y="288279"/>
            <a:ext cx="446840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 prst="relaxedInset"/>
            </a:sp3d>
          </a:bodyPr>
          <a:lstStyle/>
          <a:p>
            <a:r>
              <a:rPr lang="en-US" sz="24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C000">
                      <a:alpha val="87000"/>
                    </a:srgbClr>
                  </a:outerShdw>
                </a:effectLst>
                <a:latin typeface="Arial Rounded MT Bold" panose="020F0704030504030204" pitchFamily="34" charset="0"/>
              </a:rPr>
              <a:t>Home Fire Safety Awareness</a:t>
            </a:r>
          </a:p>
        </p:txBody>
      </p:sp>
    </p:spTree>
    <p:extLst>
      <p:ext uri="{BB962C8B-B14F-4D97-AF65-F5344CB8AC3E}">
        <p14:creationId xmlns:p14="http://schemas.microsoft.com/office/powerpoint/2010/main" val="149581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04F618-08BD-4743-A26B-5DA6AA7E6A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AXP 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6A1E2-52FE-45DD-985B-9AF8F4DAC2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C3F8-91E4-48E2-9178-44C4A95B3B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4543425" y="5499660"/>
            <a:ext cx="7648575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0A4A36-7DE6-4DB3-9060-14B4C8DC6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45" y="2345212"/>
            <a:ext cx="4781550" cy="3695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E64A18-52DF-41A6-8864-9246FE550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506" y="2543320"/>
            <a:ext cx="3759403" cy="398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FB9D20-E90F-4534-98F7-68903B2ED5A2}"/>
              </a:ext>
            </a:extLst>
          </p:cNvPr>
          <p:cNvSpPr/>
          <p:nvPr/>
        </p:nvSpPr>
        <p:spPr>
          <a:xfrm>
            <a:off x="1747329" y="1184980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A03AAA-65EC-4B12-9750-D2B90A8F5AB2}"/>
              </a:ext>
            </a:extLst>
          </p:cNvPr>
          <p:cNvSpPr/>
          <p:nvPr/>
        </p:nvSpPr>
        <p:spPr>
          <a:xfrm>
            <a:off x="1843596" y="1365558"/>
            <a:ext cx="8648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entonSans Medium" panose="02000603000000020004" pitchFamily="2" charset="0"/>
                <a:ea typeface="+mn-ea"/>
                <a:cs typeface="+mn-cs"/>
              </a:rPr>
              <a:t>Home/Apartment Fire Safety Team Huddle</a:t>
            </a:r>
          </a:p>
        </p:txBody>
      </p:sp>
    </p:spTree>
    <p:extLst>
      <p:ext uri="{BB962C8B-B14F-4D97-AF65-F5344CB8AC3E}">
        <p14:creationId xmlns:p14="http://schemas.microsoft.com/office/powerpoint/2010/main" val="24088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4591050" y="5387975"/>
            <a:ext cx="3562350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31D7C9-2089-4017-A57E-60F146C6C4DD}"/>
              </a:ext>
            </a:extLst>
          </p:cNvPr>
          <p:cNvSpPr/>
          <p:nvPr/>
        </p:nvSpPr>
        <p:spPr>
          <a:xfrm>
            <a:off x="-5271" y="146051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BC3E86-9204-47DD-BEA5-FF46858DB47B}"/>
              </a:ext>
            </a:extLst>
          </p:cNvPr>
          <p:cNvSpPr/>
          <p:nvPr/>
        </p:nvSpPr>
        <p:spPr>
          <a:xfrm>
            <a:off x="600075" y="275938"/>
            <a:ext cx="7981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ntonSans Medium" panose="02000603000000020004" pitchFamily="2" charset="0"/>
              </a:rPr>
              <a:t>Grilling Fire Safety</a:t>
            </a:r>
            <a:endParaRPr lang="en-US" sz="3200" b="1" dirty="0">
              <a:ln w="317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ntonSans Medium" panose="02000603000000020004" pitchFamily="2" charset="0"/>
            </a:endParaRPr>
          </a:p>
        </p:txBody>
      </p:sp>
      <p:pic>
        <p:nvPicPr>
          <p:cNvPr id="17" name="A15BB810">
            <a:hlinkClick r:id="" action="ppaction://media"/>
            <a:extLst>
              <a:ext uri="{FF2B5EF4-FFF2-40B4-BE49-F238E27FC236}">
                <a16:creationId xmlns:a16="http://schemas.microsoft.com/office/drawing/2014/main" id="{340AA276-19E5-49E0-8325-4D62E5347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050" y="1300163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4591050" y="5387975"/>
            <a:ext cx="3752850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31D7C9-2089-4017-A57E-60F146C6C4DD}"/>
              </a:ext>
            </a:extLst>
          </p:cNvPr>
          <p:cNvSpPr/>
          <p:nvPr/>
        </p:nvSpPr>
        <p:spPr>
          <a:xfrm>
            <a:off x="-5271" y="146051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BC3E86-9204-47DD-BEA5-FF46858DB47B}"/>
              </a:ext>
            </a:extLst>
          </p:cNvPr>
          <p:cNvSpPr/>
          <p:nvPr/>
        </p:nvSpPr>
        <p:spPr>
          <a:xfrm>
            <a:off x="600075" y="275938"/>
            <a:ext cx="7981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ntonSans Medium" panose="02000603000000020004" pitchFamily="2" charset="0"/>
              </a:rPr>
              <a:t>Smoke &amp; Carbon Monoxide Detectors</a:t>
            </a:r>
            <a:endParaRPr lang="en-US" sz="3200" b="1" dirty="0">
              <a:ln w="317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ntonSans Medium" panose="02000603000000020004" pitchFamily="2" charset="0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F6D2975C-EDB8-4AB1-A687-0375E4AA1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1325497"/>
              </p:ext>
            </p:extLst>
          </p:nvPr>
        </p:nvGraphicFramePr>
        <p:xfrm>
          <a:off x="1581764" y="1549929"/>
          <a:ext cx="7000261" cy="4322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79C85E0-7C1A-4D55-9047-C32847AA95A4}"/>
              </a:ext>
            </a:extLst>
          </p:cNvPr>
          <p:cNvSpPr/>
          <p:nvPr/>
        </p:nvSpPr>
        <p:spPr>
          <a:xfrm>
            <a:off x="518604" y="930564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0DB1B1-1FA9-4367-A44A-924F19FCA661}"/>
              </a:ext>
            </a:extLst>
          </p:cNvPr>
          <p:cNvSpPr/>
          <p:nvPr/>
        </p:nvSpPr>
        <p:spPr>
          <a:xfrm>
            <a:off x="1714764" y="1249215"/>
            <a:ext cx="7981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BentonSans Medium" panose="02000603000000020004" pitchFamily="2" charset="0"/>
              </a:rPr>
              <a:t>The Office of the Fire Marshal and Emergency Management</a:t>
            </a:r>
            <a:endParaRPr lang="en-US" dirty="0">
              <a:latin typeface="BentonSans Medium" panose="02000603000000020004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58E6C3-78D6-4690-ABB2-9A20C8F02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03" y="1027569"/>
            <a:ext cx="1010638" cy="6572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EC2E83-60A2-426A-BC7B-4022FA387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00" y="4184361"/>
            <a:ext cx="1924050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55FE045B-B51B-4CDC-A99B-5FB6371C2680}"/>
              </a:ext>
            </a:extLst>
          </p:cNvPr>
          <p:cNvSpPr/>
          <p:nvPr/>
        </p:nvSpPr>
        <p:spPr>
          <a:xfrm>
            <a:off x="5819775" y="5429298"/>
            <a:ext cx="1533525" cy="189508"/>
          </a:xfrm>
          <a:prstGeom prst="rightArrow">
            <a:avLst/>
          </a:prstGeom>
          <a:solidFill>
            <a:srgbClr val="E18240"/>
          </a:solidFill>
          <a:ln>
            <a:solidFill>
              <a:srgbClr val="DD7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4319079" y="5378449"/>
            <a:ext cx="3948621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31D7C9-2089-4017-A57E-60F146C6C4DD}"/>
              </a:ext>
            </a:extLst>
          </p:cNvPr>
          <p:cNvSpPr/>
          <p:nvPr/>
        </p:nvSpPr>
        <p:spPr>
          <a:xfrm>
            <a:off x="-5271" y="146051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BC3E86-9204-47DD-BEA5-FF46858DB47B}"/>
              </a:ext>
            </a:extLst>
          </p:cNvPr>
          <p:cNvSpPr/>
          <p:nvPr/>
        </p:nvSpPr>
        <p:spPr>
          <a:xfrm>
            <a:off x="600075" y="275938"/>
            <a:ext cx="7981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ntonSans Medium" panose="02000603000000020004" pitchFamily="2" charset="0"/>
              </a:rPr>
              <a:t>Smoke &amp; Carbon Monoxide Detectors</a:t>
            </a:r>
            <a:endParaRPr lang="en-US" sz="3200" b="1" dirty="0">
              <a:ln w="317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ntonSans Medium" panose="020006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4AE02-43CE-4F0B-A434-C373F11E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262" y="1958976"/>
            <a:ext cx="8420938" cy="273288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4E96AC-76C8-437D-BAF3-1ACC1883B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119" y="1558330"/>
            <a:ext cx="3699860" cy="3689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469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267AD0-CD8B-4951-B608-2A57AC04A1D6}"/>
              </a:ext>
            </a:extLst>
          </p:cNvPr>
          <p:cNvSpPr/>
          <p:nvPr/>
        </p:nvSpPr>
        <p:spPr>
          <a:xfrm>
            <a:off x="17756" y="990600"/>
            <a:ext cx="5992427" cy="5217957"/>
          </a:xfrm>
          <a:prstGeom prst="rect">
            <a:avLst/>
          </a:prstGeom>
          <a:solidFill>
            <a:srgbClr val="0152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31D7C9-2089-4017-A57E-60F146C6C4DD}"/>
              </a:ext>
            </a:extLst>
          </p:cNvPr>
          <p:cNvSpPr/>
          <p:nvPr/>
        </p:nvSpPr>
        <p:spPr>
          <a:xfrm>
            <a:off x="-5271" y="146051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BC3E86-9204-47DD-BEA5-FF46858DB47B}"/>
              </a:ext>
            </a:extLst>
          </p:cNvPr>
          <p:cNvSpPr/>
          <p:nvPr/>
        </p:nvSpPr>
        <p:spPr>
          <a:xfrm>
            <a:off x="600075" y="275938"/>
            <a:ext cx="7981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ntonSans Medium" panose="02000603000000020004" pitchFamily="2" charset="0"/>
              </a:rPr>
              <a:t>Smoke &amp; Carbon Monoxide Detectors</a:t>
            </a:r>
            <a:endParaRPr lang="en-US" sz="3200" b="1" dirty="0">
              <a:ln w="317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ntonSans Medium" panose="02000603000000020004" pitchFamily="2" charset="0"/>
            </a:endParaRPr>
          </a:p>
        </p:txBody>
      </p:sp>
      <p:pic>
        <p:nvPicPr>
          <p:cNvPr id="1026" name="Picture 2" descr="https://www.usfa.fema.gov/img/share/safety_tips_smoke_alarms_replace.1200x900.gif">
            <a:extLst>
              <a:ext uri="{FF2B5EF4-FFF2-40B4-BE49-F238E27FC236}">
                <a16:creationId xmlns:a16="http://schemas.microsoft.com/office/drawing/2014/main" id="{269CC6FC-71A7-47C1-AAF5-47FD261156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" y="1338159"/>
            <a:ext cx="5890942" cy="441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2391544" y="4552753"/>
            <a:ext cx="3513207" cy="1333500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428357-27E9-4846-BF06-C615559DEA93}"/>
              </a:ext>
            </a:extLst>
          </p:cNvPr>
          <p:cNvGrpSpPr/>
          <p:nvPr/>
        </p:nvGrpSpPr>
        <p:grpSpPr>
          <a:xfrm>
            <a:off x="6181816" y="990599"/>
            <a:ext cx="6830360" cy="5217957"/>
            <a:chOff x="6199572" y="990599"/>
            <a:chExt cx="6830360" cy="52179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C97872-0BD6-4269-A355-794F43F862B5}"/>
                </a:ext>
              </a:extLst>
            </p:cNvPr>
            <p:cNvSpPr/>
            <p:nvPr/>
          </p:nvSpPr>
          <p:spPr>
            <a:xfrm>
              <a:off x="6199572" y="990599"/>
              <a:ext cx="5992428" cy="521795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CCF6A2-8EF3-41FD-9705-AA23E5E3A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1972" l="9699" r="89967">
                          <a14:foregroundMark x1="37793" y1="6881" x2="48328" y2="6193"/>
                          <a14:foregroundMark x1="48328" y1="6193" x2="63545" y2="6193"/>
                          <a14:foregroundMark x1="43304" y1="4276" x2="52714" y2="4046"/>
                          <a14:foregroundMark x1="39967" y1="4358" x2="42372" y2="4299"/>
                          <a14:foregroundMark x1="44649" y1="32339" x2="54515" y2="32339"/>
                          <a14:foregroundMark x1="47324" y1="89679" x2="59699" y2="88303"/>
                          <a14:foregroundMark x1="59699" y1="88303" x2="63880" y2="88303"/>
                          <a14:foregroundMark x1="55184" y1="91972" x2="60033" y2="91743"/>
                          <a14:backgroundMark x1="34783" y1="917" x2="44816" y2="917"/>
                          <a14:backgroundMark x1="44816" y1="917" x2="55184" y2="229"/>
                          <a14:backgroundMark x1="53846" y1="1606" x2="60702" y2="1606"/>
                          <a14:backgroundMark x1="62876" y1="1835" x2="67224" y2="0"/>
                          <a14:backgroundMark x1="59699" y1="1606" x2="67057" y2="917"/>
                          <a14:backgroundMark x1="34615" y1="4128" x2="34615" y2="4128"/>
                          <a14:backgroundMark x1="34950" y1="4128" x2="34950" y2="4128"/>
                          <a14:backgroundMark x1="34114" y1="4358" x2="34114" y2="435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67717" y="1641076"/>
              <a:ext cx="4262215" cy="31075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871003-CB27-4E74-828A-3CD79106F33B}"/>
                </a:ext>
              </a:extLst>
            </p:cNvPr>
            <p:cNvSpPr txBox="1"/>
            <p:nvPr/>
          </p:nvSpPr>
          <p:spPr>
            <a:xfrm>
              <a:off x="6401853" y="1882711"/>
              <a:ext cx="33458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CC308"/>
                  </a:solidFill>
                  <a:latin typeface="Berlin Sans FB" panose="020E0602020502020306" pitchFamily="34" charset="0"/>
                  <a:cs typeface="Aharoni" panose="020B0604020202020204" pitchFamily="2" charset="-79"/>
                </a:rPr>
                <a:t>Carbon Monoxide Alarms…  Good for Six to 10 years… Check with the Manufacture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0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31D7C9-2089-4017-A57E-60F146C6C4DD}"/>
              </a:ext>
            </a:extLst>
          </p:cNvPr>
          <p:cNvSpPr/>
          <p:nvPr/>
        </p:nvSpPr>
        <p:spPr>
          <a:xfrm>
            <a:off x="-5271" y="146051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BC3E86-9204-47DD-BEA5-FF46858DB47B}"/>
              </a:ext>
            </a:extLst>
          </p:cNvPr>
          <p:cNvSpPr/>
          <p:nvPr/>
        </p:nvSpPr>
        <p:spPr>
          <a:xfrm>
            <a:off x="600075" y="275938"/>
            <a:ext cx="7981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ntonSans Medium" panose="02000603000000020004" pitchFamily="2" charset="0"/>
              </a:rPr>
              <a:t>Exit Planning &amp; Fire Drills</a:t>
            </a:r>
            <a:endParaRPr lang="en-US" sz="3200" b="1" dirty="0">
              <a:ln w="317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ntonSans Medium" panose="020006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6260F-417B-4A99-BAFC-D3B0A7C60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75" y="2286644"/>
            <a:ext cx="11823849" cy="2284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9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04F618-08BD-4743-A26B-5DA6AA7E6A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AXP 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6A1E2-52FE-45DD-985B-9AF8F4DAC2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C3F8-91E4-48E2-9178-44C4A95B3B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4543425" y="5499660"/>
            <a:ext cx="7648575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FB9D20-E90F-4534-98F7-68903B2ED5A2}"/>
              </a:ext>
            </a:extLst>
          </p:cNvPr>
          <p:cNvSpPr/>
          <p:nvPr/>
        </p:nvSpPr>
        <p:spPr>
          <a:xfrm>
            <a:off x="1747329" y="1184980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A03AAA-65EC-4B12-9750-D2B90A8F5AB2}"/>
              </a:ext>
            </a:extLst>
          </p:cNvPr>
          <p:cNvSpPr/>
          <p:nvPr/>
        </p:nvSpPr>
        <p:spPr>
          <a:xfrm>
            <a:off x="1843596" y="1365558"/>
            <a:ext cx="8648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entonSans Medium" panose="02000603000000020004" pitchFamily="2" charset="0"/>
                <a:ea typeface="+mn-ea"/>
                <a:cs typeface="+mn-cs"/>
              </a:rPr>
              <a:t>The </a:t>
            </a:r>
            <a:r>
              <a:rPr kumimoji="0" lang="en-US" sz="3200" b="1" i="0" u="none" strike="noStrike" kern="1200" cap="none" spc="0" normalizeH="0" baseline="0" noProof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entonSans Medium" panose="02000603000000020004" pitchFamily="2" charset="0"/>
                <a:ea typeface="+mn-ea"/>
                <a:cs typeface="+mn-cs"/>
              </a:rPr>
              <a:t>Facts About </a:t>
            </a: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entonSans Medium" panose="02000603000000020004" pitchFamily="2" charset="0"/>
                <a:ea typeface="+mn-ea"/>
                <a:cs typeface="+mn-cs"/>
              </a:rPr>
              <a:t>Fire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1A735-7C61-401D-9218-80C353A5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15" y="1979449"/>
            <a:ext cx="2880073" cy="4327978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D8CE20-BEF3-40A7-9406-0EF43082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498" y="1979449"/>
            <a:ext cx="2880073" cy="4327978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4B3F4-F337-48E7-B10A-590C0A061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49247" y="1979449"/>
            <a:ext cx="2877561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usfa.fema.gov/img/share/safety_tips_fire_is_fast.1200x900.gif">
            <a:extLst>
              <a:ext uri="{FF2B5EF4-FFF2-40B4-BE49-F238E27FC236}">
                <a16:creationId xmlns:a16="http://schemas.microsoft.com/office/drawing/2014/main" id="{ADF6839A-AD17-47AF-97DF-DF8464D87F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779780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04F618-08BD-4743-A26B-5DA6AA7E6A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AXP Internal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6A1E2-52FE-45DD-985B-9AF8F4DAC2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C3F8-91E4-48E2-9178-44C4A95B3B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856AA-5315-44A5-B668-DCB9CDE00366}"/>
              </a:ext>
            </a:extLst>
          </p:cNvPr>
          <p:cNvSpPr/>
          <p:nvPr/>
        </p:nvSpPr>
        <p:spPr>
          <a:xfrm>
            <a:off x="4371974" y="3186014"/>
            <a:ext cx="72389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ntonSans Regular" panose="02000503000000020004" pitchFamily="2" charset="0"/>
                <a:ea typeface="+mn-ea"/>
                <a:cs typeface="+mn-cs"/>
              </a:rPr>
              <a:t>Less than 30 Seconds Small Flame Can Turn Into a Major Fire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ntonSans Regular" panose="02000503000000020004" pitchFamily="2" charset="0"/>
                <a:ea typeface="+mn-ea"/>
                <a:cs typeface="+mn-cs"/>
              </a:rPr>
              <a:t>It Only Takes Minutes for Thick Black Smoke to Fill a House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ntonSans Regular" panose="02000503000000020004" pitchFamily="2" charset="0"/>
                <a:ea typeface="+mn-ea"/>
                <a:cs typeface="+mn-cs"/>
              </a:rPr>
              <a:t>A House or Apartment Can Be Engulfed in Flames in Minutes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ntonSans Regular" panose="02000503000000020004" pitchFamily="2" charset="0"/>
                <a:ea typeface="+mn-ea"/>
                <a:cs typeface="+mn-cs"/>
              </a:rPr>
              <a:t>You Won't Have Time to Grab Valuables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ntonSans Regular" panose="02000503000000020004" pitchFamily="2" charset="0"/>
                <a:ea typeface="+mn-ea"/>
                <a:cs typeface="+mn-cs"/>
              </a:rPr>
              <a:t>There is Only Time to Escape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3581401" y="5499660"/>
            <a:ext cx="4673599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D1E7EE-B2A0-4895-83D2-804C05B1D7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C3F8-91E4-48E2-9178-44C4A95B3B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EDF496-BA41-4E02-B17A-77D1224F7D1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AXP Internal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B4939CD-7BC7-4052-B2B6-5A4DE7139D6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BDEC0-0D5B-46E3-85B0-66BFF0C60BB1}" type="datetime5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2-Dec-22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s://www.usfa.fema.gov/img/share/safety_tips_fire_is_hot.1200x900.gif">
            <a:extLst>
              <a:ext uri="{FF2B5EF4-FFF2-40B4-BE49-F238E27FC236}">
                <a16:creationId xmlns:a16="http://schemas.microsoft.com/office/drawing/2014/main" id="{6437FEEB-E9E5-489A-ABF0-8FA5E65548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844"/>
            <a:ext cx="7762875" cy="582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3762375" y="5387975"/>
            <a:ext cx="4371975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FD1719-2E75-488B-A081-85A5AD82BD0E}"/>
              </a:ext>
            </a:extLst>
          </p:cNvPr>
          <p:cNvSpPr/>
          <p:nvPr/>
        </p:nvSpPr>
        <p:spPr>
          <a:xfrm>
            <a:off x="4438650" y="3429000"/>
            <a:ext cx="66675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SzPct val="125000"/>
              <a:buBlip>
                <a:blip r:embed="rId3"/>
              </a:buBlip>
            </a:pPr>
            <a:r>
              <a:rPr lang="en-US" dirty="0">
                <a:solidFill>
                  <a:srgbClr val="002060"/>
                </a:solidFill>
                <a:latin typeface="BentonSans Regular" panose="02000503000000020004" pitchFamily="2" charset="0"/>
              </a:rPr>
              <a:t>Temperatures can be 100° at floor level &amp; rise to 600° at eye level </a:t>
            </a:r>
          </a:p>
          <a:p>
            <a:pPr marL="285750" indent="-285750">
              <a:spcAft>
                <a:spcPts val="1200"/>
              </a:spcAft>
              <a:buSzPct val="125000"/>
              <a:buBlip>
                <a:blip r:embed="rId3"/>
              </a:buBlip>
            </a:pPr>
            <a:r>
              <a:rPr lang="en-US" dirty="0">
                <a:solidFill>
                  <a:srgbClr val="002060"/>
                </a:solidFill>
                <a:latin typeface="BentonSans Regular" panose="02000503000000020004" pitchFamily="2" charset="0"/>
              </a:rPr>
              <a:t>Inhaling this super-hot air will scorch your lungs </a:t>
            </a:r>
          </a:p>
          <a:p>
            <a:pPr marL="285750" indent="-285750">
              <a:spcAft>
                <a:spcPts val="1200"/>
              </a:spcAft>
              <a:buSzPct val="125000"/>
              <a:buBlip>
                <a:blip r:embed="rId3"/>
              </a:buBlip>
            </a:pPr>
            <a:r>
              <a:rPr lang="en-US" dirty="0">
                <a:solidFill>
                  <a:srgbClr val="002060"/>
                </a:solidFill>
                <a:latin typeface="BentonSans Regular" panose="02000503000000020004" pitchFamily="2" charset="0"/>
              </a:rPr>
              <a:t>In five minutes a room can get so hot that everything in it ignites at once: this is called flashover</a:t>
            </a:r>
          </a:p>
        </p:txBody>
      </p:sp>
    </p:spTree>
    <p:extLst>
      <p:ext uri="{BB962C8B-B14F-4D97-AF65-F5344CB8AC3E}">
        <p14:creationId xmlns:p14="http://schemas.microsoft.com/office/powerpoint/2010/main" val="34278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www.usfa.fema.gov/img/share/safety_tips_fire_is_dark.1200x900.gif">
            <a:extLst>
              <a:ext uri="{FF2B5EF4-FFF2-40B4-BE49-F238E27FC236}">
                <a16:creationId xmlns:a16="http://schemas.microsoft.com/office/drawing/2014/main" id="{E9D420D7-DC20-40C5-924C-9C7029466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21530"/>
            <a:ext cx="8048625" cy="603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D1E7EE-B2A0-4895-83D2-804C05B1D7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C3F8-91E4-48E2-9178-44C4A95B3B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EDF496-BA41-4E02-B17A-77D1224F7D1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AXP Internal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3581400" y="5504855"/>
            <a:ext cx="4572000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D8597E-350A-4A22-86E7-CB9AA84716FF}"/>
              </a:ext>
            </a:extLst>
          </p:cNvPr>
          <p:cNvSpPr/>
          <p:nvPr/>
        </p:nvSpPr>
        <p:spPr>
          <a:xfrm>
            <a:off x="4381499" y="3283725"/>
            <a:ext cx="724852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SzPct val="125000"/>
              <a:buBlip>
                <a:blip r:embed="rId3"/>
              </a:buBlip>
            </a:pPr>
            <a:r>
              <a:rPr lang="en-US" dirty="0">
                <a:solidFill>
                  <a:srgbClr val="002060"/>
                </a:solidFill>
                <a:latin typeface="BentonSans Regular" panose="02000503000000020004" pitchFamily="2" charset="0"/>
              </a:rPr>
              <a:t>Fire Starts Bright, But Quickly Produces Black Smoke &amp; Complete Darkness </a:t>
            </a:r>
          </a:p>
          <a:p>
            <a:pPr marL="285750" indent="-285750">
              <a:spcAft>
                <a:spcPts val="1200"/>
              </a:spcAft>
              <a:buSzPct val="125000"/>
              <a:buBlip>
                <a:blip r:embed="rId3"/>
              </a:buBlip>
            </a:pPr>
            <a:r>
              <a:rPr lang="en-US" dirty="0">
                <a:solidFill>
                  <a:srgbClr val="002060"/>
                </a:solidFill>
                <a:latin typeface="BentonSans Regular" panose="02000503000000020004" pitchFamily="2" charset="0"/>
              </a:rPr>
              <a:t>If You Wake Up to a Fire You May Be… </a:t>
            </a:r>
          </a:p>
          <a:p>
            <a:pPr marL="739775" marR="0" lvl="1" indent="-2825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40000"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ntonSans Regular" panose="02000503000000020004" pitchFamily="2" charset="0"/>
                <a:ea typeface="+mn-ea"/>
                <a:cs typeface="+mn-cs"/>
              </a:rPr>
              <a:t>Blinded</a:t>
            </a:r>
          </a:p>
          <a:p>
            <a:pPr marL="739775" marR="0" lvl="1" indent="-2825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40000"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ntonSans Regular" panose="02000503000000020004" pitchFamily="2" charset="0"/>
                <a:ea typeface="+mn-ea"/>
                <a:cs typeface="+mn-cs"/>
              </a:rPr>
              <a:t>Disoriented </a:t>
            </a:r>
          </a:p>
          <a:p>
            <a:pPr marL="739775" marR="0" lvl="1" indent="-2825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40000"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ntonSans Regular" panose="02000503000000020004" pitchFamily="2" charset="0"/>
                <a:ea typeface="+mn-ea"/>
                <a:cs typeface="+mn-cs"/>
              </a:rPr>
              <a:t>Unable to Find Your Way Around the Home You've Lived in for Years</a:t>
            </a:r>
          </a:p>
        </p:txBody>
      </p:sp>
    </p:spTree>
    <p:extLst>
      <p:ext uri="{BB962C8B-B14F-4D97-AF65-F5344CB8AC3E}">
        <p14:creationId xmlns:p14="http://schemas.microsoft.com/office/powerpoint/2010/main" val="10763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usfa.fema.gov/img/share/safety_tips_fire_is_deadly.1200x900.gif">
            <a:extLst>
              <a:ext uri="{FF2B5EF4-FFF2-40B4-BE49-F238E27FC236}">
                <a16:creationId xmlns:a16="http://schemas.microsoft.com/office/drawing/2014/main" id="{146A5781-474C-4FF0-98EA-BF174FA0A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878680"/>
            <a:ext cx="7972425" cy="59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D1E7EE-B2A0-4895-83D2-804C05B1D7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BC3F8-91E4-48E2-9178-44C4A95B3B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EDF496-BA41-4E02-B17A-77D1224F7D1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AXP Internal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3390900" y="5387975"/>
            <a:ext cx="4762500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297AA3-1CD7-4A3D-B433-A63BC0B8E174}"/>
              </a:ext>
            </a:extLst>
          </p:cNvPr>
          <p:cNvSpPr/>
          <p:nvPr/>
        </p:nvSpPr>
        <p:spPr>
          <a:xfrm>
            <a:off x="4391025" y="2964796"/>
            <a:ext cx="707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SzPct val="125000"/>
              <a:buBlip>
                <a:blip r:embed="rId5"/>
              </a:buBlip>
            </a:pPr>
            <a:r>
              <a:rPr lang="en-US" dirty="0">
                <a:solidFill>
                  <a:srgbClr val="002060"/>
                </a:solidFill>
                <a:latin typeface="BentonSans Regular" panose="02000503000000020004" pitchFamily="2" charset="0"/>
              </a:rPr>
              <a:t>Fire Uses Up Oxygen &amp; Produces Smoke &amp; Poisonous Gases </a:t>
            </a:r>
          </a:p>
          <a:p>
            <a:pPr marL="285750" indent="-285750">
              <a:spcAft>
                <a:spcPts val="1200"/>
              </a:spcAft>
              <a:buSzPct val="125000"/>
              <a:buBlip>
                <a:blip r:embed="rId5"/>
              </a:buBlip>
            </a:pPr>
            <a:r>
              <a:rPr lang="en-US" dirty="0">
                <a:solidFill>
                  <a:srgbClr val="002060"/>
                </a:solidFill>
                <a:latin typeface="BentonSans Regular" panose="02000503000000020004" pitchFamily="2" charset="0"/>
              </a:rPr>
              <a:t>Breathing Small Amounts Can Make You Drowsy Disoriented &amp; Short of Breath</a:t>
            </a:r>
          </a:p>
          <a:p>
            <a:pPr marL="285750" indent="-285750">
              <a:spcAft>
                <a:spcPts val="1200"/>
              </a:spcAft>
              <a:buSzPct val="125000"/>
              <a:buBlip>
                <a:blip r:embed="rId5"/>
              </a:buBlip>
            </a:pPr>
            <a:r>
              <a:rPr lang="en-US" dirty="0">
                <a:solidFill>
                  <a:srgbClr val="002060"/>
                </a:solidFill>
                <a:latin typeface="BentonSans Regular" panose="02000503000000020004" pitchFamily="2" charset="0"/>
              </a:rPr>
              <a:t>Odorless/Colorless Smoke Can Disable Before  Flames Reach You</a:t>
            </a:r>
          </a:p>
          <a:p>
            <a:pPr marL="285750" indent="-285750">
              <a:spcAft>
                <a:spcPts val="1200"/>
              </a:spcAft>
              <a:buSzPct val="125000"/>
              <a:buBlip>
                <a:blip r:embed="rId5"/>
              </a:buBlip>
            </a:pPr>
            <a:r>
              <a:rPr lang="en-US" dirty="0">
                <a:solidFill>
                  <a:srgbClr val="002060"/>
                </a:solidFill>
                <a:latin typeface="BentonSans Regular" panose="02000503000000020004" pitchFamily="2" charset="0"/>
              </a:rPr>
              <a:t>You May Not Wake Up in Time to Escape</a:t>
            </a:r>
          </a:p>
        </p:txBody>
      </p:sp>
      <p:pic>
        <p:nvPicPr>
          <p:cNvPr id="12" name="92894D9D">
            <a:hlinkClick r:id="" action="ppaction://media"/>
            <a:extLst>
              <a:ext uri="{FF2B5EF4-FFF2-40B4-BE49-F238E27FC236}">
                <a16:creationId xmlns:a16="http://schemas.microsoft.com/office/drawing/2014/main" id="{B61B054B-31E3-48B1-903A-47BF634D51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78" end="15004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175" y="1609328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94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32BFA91-4DF5-4555-82F1-8D1AF03C1482}"/>
              </a:ext>
            </a:extLst>
          </p:cNvPr>
          <p:cNvSpPr/>
          <p:nvPr/>
        </p:nvSpPr>
        <p:spPr>
          <a:xfrm>
            <a:off x="34265" y="785768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5429250" y="5524500"/>
            <a:ext cx="6762750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D5A37FA-CB7E-4E5A-BA68-E6570D7D20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7368908"/>
              </p:ext>
            </p:extLst>
          </p:nvPr>
        </p:nvGraphicFramePr>
        <p:xfrm>
          <a:off x="2206229" y="1749878"/>
          <a:ext cx="7120865" cy="502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4E17D37E-A8F5-4EAF-B4B5-F0C59DB2D35C}"/>
              </a:ext>
            </a:extLst>
          </p:cNvPr>
          <p:cNvSpPr/>
          <p:nvPr/>
        </p:nvSpPr>
        <p:spPr>
          <a:xfrm>
            <a:off x="1291829" y="1094092"/>
            <a:ext cx="7981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BentonSans Medium" panose="02000603000000020004" pitchFamily="2" charset="0"/>
                <a:ea typeface="+mn-ea"/>
                <a:cs typeface="+mn-cs"/>
              </a:rPr>
              <a:t>The Office of the Fire Marshal and Emergency Management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ntonSans Medium" panose="02000603000000020004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8C1724-5B14-4B9E-956D-3EA1423C8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68" y="872446"/>
            <a:ext cx="1010638" cy="657225"/>
          </a:xfrm>
          <a:prstGeom prst="rect">
            <a:avLst/>
          </a:prstGeom>
          <a:effectLst>
            <a:softEdge rad="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881784A-0C59-45BB-B53E-E467AC3FB96A}"/>
              </a:ext>
            </a:extLst>
          </p:cNvPr>
          <p:cNvSpPr/>
          <p:nvPr/>
        </p:nvSpPr>
        <p:spPr>
          <a:xfrm>
            <a:off x="701015" y="905328"/>
            <a:ext cx="7981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entonSans Medium" panose="02000603000000020004" pitchFamily="2" charset="0"/>
                <a:ea typeface="+mn-ea"/>
                <a:cs typeface="+mn-cs"/>
              </a:rPr>
              <a:t>Bringing it Closer to Home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68CCE9C-B056-4EAF-9731-20D3475FFD16}"/>
              </a:ext>
            </a:extLst>
          </p:cNvPr>
          <p:cNvSpPr/>
          <p:nvPr/>
        </p:nvSpPr>
        <p:spPr>
          <a:xfrm>
            <a:off x="3360609" y="1785109"/>
            <a:ext cx="1885950" cy="666750"/>
          </a:xfrm>
          <a:custGeom>
            <a:avLst/>
            <a:gdLst>
              <a:gd name="connsiteX0" fmla="*/ 1885950 w 1885950"/>
              <a:gd name="connsiteY0" fmla="*/ 428625 h 666750"/>
              <a:gd name="connsiteX1" fmla="*/ 1628775 w 1885950"/>
              <a:gd name="connsiteY1" fmla="*/ 533400 h 666750"/>
              <a:gd name="connsiteX2" fmla="*/ 0 w 1885950"/>
              <a:gd name="connsiteY2" fmla="*/ 666750 h 666750"/>
              <a:gd name="connsiteX3" fmla="*/ 47625 w 1885950"/>
              <a:gd name="connsiteY3" fmla="*/ 9525 h 666750"/>
              <a:gd name="connsiteX4" fmla="*/ 1866900 w 1885950"/>
              <a:gd name="connsiteY4" fmla="*/ 0 h 666750"/>
              <a:gd name="connsiteX5" fmla="*/ 1885950 w 1885950"/>
              <a:gd name="connsiteY5" fmla="*/ 42862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950" h="666750">
                <a:moveTo>
                  <a:pt x="1885950" y="428625"/>
                </a:moveTo>
                <a:lnTo>
                  <a:pt x="1628775" y="533400"/>
                </a:lnTo>
                <a:lnTo>
                  <a:pt x="0" y="666750"/>
                </a:lnTo>
                <a:lnTo>
                  <a:pt x="47625" y="9525"/>
                </a:lnTo>
                <a:lnTo>
                  <a:pt x="1866900" y="0"/>
                </a:lnTo>
                <a:lnTo>
                  <a:pt x="1885950" y="428625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3" grpId="0"/>
      <p:bldP spid="21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9288AC-3982-472D-B0DD-AEBCCFB9D3C8}"/>
              </a:ext>
            </a:extLst>
          </p:cNvPr>
          <p:cNvSpPr/>
          <p:nvPr/>
        </p:nvSpPr>
        <p:spPr>
          <a:xfrm>
            <a:off x="4591050" y="5387975"/>
            <a:ext cx="3838575" cy="1333500"/>
          </a:xfrm>
          <a:prstGeom prst="rect">
            <a:avLst/>
          </a:prstGeom>
          <a:solidFill>
            <a:srgbClr val="DB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DDB105-44C7-4D1B-9F29-1A6C7B728975}"/>
              </a:ext>
            </a:extLst>
          </p:cNvPr>
          <p:cNvSpPr/>
          <p:nvPr/>
        </p:nvSpPr>
        <p:spPr>
          <a:xfrm>
            <a:off x="-5271" y="146051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A5C678-942C-4B7E-83E6-4E53C9FD5960}"/>
              </a:ext>
            </a:extLst>
          </p:cNvPr>
          <p:cNvSpPr/>
          <p:nvPr/>
        </p:nvSpPr>
        <p:spPr>
          <a:xfrm>
            <a:off x="600075" y="275938"/>
            <a:ext cx="7981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ntonSans Medium" panose="02000603000000020004" pitchFamily="2" charset="0"/>
              </a:rPr>
              <a:t>Prevent Kitchen Fires </a:t>
            </a:r>
            <a:endParaRPr lang="en-US" sz="3200" b="1" dirty="0">
              <a:ln w="317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ntonSans Medium" panose="020006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5B4F2E-E35C-43E6-8877-F58EFF2F7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121"/>
          <a:stretch/>
        </p:blipFill>
        <p:spPr>
          <a:xfrm>
            <a:off x="1770439" y="1120488"/>
            <a:ext cx="7981951" cy="1409384"/>
          </a:xfrm>
          <a:prstGeom prst="rect">
            <a:avLst/>
          </a:prstGeom>
          <a:ln>
            <a:noFill/>
          </a:ln>
          <a:effectLst>
            <a:glow rad="12700">
              <a:srgbClr val="C00000"/>
            </a:glow>
            <a:softEdge rad="63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5CA0E8-39DC-48A9-8A31-0D40595F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77" b="50000"/>
          <a:stretch/>
        </p:blipFill>
        <p:spPr>
          <a:xfrm>
            <a:off x="360738" y="2501938"/>
            <a:ext cx="7981951" cy="1340967"/>
          </a:xfrm>
          <a:prstGeom prst="rect">
            <a:avLst/>
          </a:prstGeom>
          <a:ln>
            <a:noFill/>
          </a:ln>
          <a:effectLst>
            <a:glow rad="12700">
              <a:srgbClr val="C00000"/>
            </a:glow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6956EF-3CB9-4F4C-96B2-D860C33EF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b="24121"/>
          <a:stretch/>
        </p:blipFill>
        <p:spPr>
          <a:xfrm>
            <a:off x="1532313" y="3797355"/>
            <a:ext cx="7981951" cy="1409385"/>
          </a:xfrm>
          <a:prstGeom prst="rect">
            <a:avLst/>
          </a:prstGeom>
          <a:ln>
            <a:noFill/>
          </a:ln>
          <a:effectLst>
            <a:glow rad="12700">
              <a:srgbClr val="C00000"/>
            </a:glow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329777-D650-4A36-93C4-EE532A1D2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77"/>
          <a:stretch/>
        </p:blipFill>
        <p:spPr>
          <a:xfrm>
            <a:off x="360738" y="5171079"/>
            <a:ext cx="7981951" cy="1340968"/>
          </a:xfrm>
          <a:prstGeom prst="rect">
            <a:avLst/>
          </a:prstGeom>
          <a:ln>
            <a:noFill/>
          </a:ln>
          <a:effectLst>
            <a:glow rad="12700">
              <a:srgbClr val="C00000"/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4572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451974-4598-43A7-B991-BBD37F05EEF5}"/>
              </a:ext>
            </a:extLst>
          </p:cNvPr>
          <p:cNvSpPr/>
          <p:nvPr/>
        </p:nvSpPr>
        <p:spPr>
          <a:xfrm>
            <a:off x="1028700" y="1212204"/>
            <a:ext cx="4336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SzPct val="125000"/>
              <a:buBlip>
                <a:blip r:embed="rId2"/>
              </a:buBlip>
            </a:pPr>
            <a:r>
              <a:rPr lang="en-US" sz="2400" dirty="0">
                <a:solidFill>
                  <a:srgbClr val="002060"/>
                </a:solidFill>
                <a:latin typeface="BentonSans Regular" panose="02000503000000020004" pitchFamily="2" charset="0"/>
              </a:rPr>
              <a:t>Put candles in sturdy holders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31D7C9-2089-4017-A57E-60F146C6C4DD}"/>
              </a:ext>
            </a:extLst>
          </p:cNvPr>
          <p:cNvSpPr/>
          <p:nvPr/>
        </p:nvSpPr>
        <p:spPr>
          <a:xfrm>
            <a:off x="-5271" y="146051"/>
            <a:ext cx="8648700" cy="844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BC3E86-9204-47DD-BEA5-FF46858DB47B}"/>
              </a:ext>
            </a:extLst>
          </p:cNvPr>
          <p:cNvSpPr/>
          <p:nvPr/>
        </p:nvSpPr>
        <p:spPr>
          <a:xfrm>
            <a:off x="600075" y="275938"/>
            <a:ext cx="7981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ntonSans Medium" panose="02000603000000020004" pitchFamily="2" charset="0"/>
              </a:rPr>
              <a:t>Candle Fire Safety</a:t>
            </a:r>
            <a:endParaRPr lang="en-US" sz="3200" b="1" dirty="0">
              <a:ln w="317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ntonSans Medium" panose="020006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C6D534-8AA5-4CD3-A50B-F8E40256A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990600"/>
            <a:ext cx="1459346" cy="145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543503-AA29-4F0E-A6D5-9DED90DA1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8" b="96160" l="313" r="97179">
                        <a14:foregroundMark x1="9248" y1="3072" x2="3292" y2="9217"/>
                        <a14:foregroundMark x1="3292" y1="9217" x2="1769" y2="13518"/>
                        <a14:foregroundMark x1="1299" y1="38846" x2="2508" y2="78648"/>
                        <a14:foregroundMark x1="2508" y1="78648" x2="7680" y2="94316"/>
                        <a14:foregroundMark x1="7680" y1="94316" x2="15831" y2="96006"/>
                        <a14:foregroundMark x1="15831" y1="96006" x2="36834" y2="94931"/>
                        <a14:foregroundMark x1="36834" y1="94931" x2="63438" y2="98353"/>
                        <a14:foregroundMark x1="81761" y1="98030" x2="90125" y2="96928"/>
                        <a14:foregroundMark x1="90125" y1="96928" x2="96082" y2="90015"/>
                        <a14:foregroundMark x1="96082" y1="90015" x2="98717" y2="72965"/>
                        <a14:foregroundMark x1="98852" y1="63014" x2="96238" y2="14747"/>
                        <a14:foregroundMark x1="96238" y1="14747" x2="92320" y2="6912"/>
                        <a14:foregroundMark x1="92320" y1="6912" x2="82759" y2="4301"/>
                        <a14:foregroundMark x1="82759" y1="4301" x2="15047" y2="9524"/>
                        <a14:foregroundMark x1="15047" y1="9524" x2="9404" y2="3379"/>
                        <a14:foregroundMark x1="9404" y1="3379" x2="9091" y2="2611"/>
                        <a14:foregroundMark x1="5956" y1="8141" x2="71003" y2="72197"/>
                        <a14:foregroundMark x1="71003" y1="72197" x2="94044" y2="90937"/>
                        <a14:foregroundMark x1="80721" y1="22273" x2="80094" y2="35791"/>
                        <a14:foregroundMark x1="3918" y1="7066" x2="10972" y2="62366"/>
                        <a14:foregroundMark x1="10972" y1="62366" x2="3292" y2="81567"/>
                        <a14:foregroundMark x1="3292" y1="81567" x2="2665" y2="90476"/>
                        <a14:foregroundMark x1="2665" y1="90476" x2="6897" y2="96313"/>
                        <a14:foregroundMark x1="28840" y1="93088" x2="74451" y2="94777"/>
                        <a14:foregroundMark x1="19906" y1="35330" x2="57994" y2="74501"/>
                        <a14:foregroundMark x1="14577" y1="29032" x2="6897" y2="32104"/>
                        <a14:foregroundMark x1="3224" y1="38749" x2="2821" y2="39478"/>
                        <a14:foregroundMark x1="6897" y1="32104" x2="3571" y2="38121"/>
                        <a14:foregroundMark x1="2821" y1="39478" x2="2194" y2="47465"/>
                        <a14:foregroundMark x1="2194" y1="47465" x2="6426" y2="65438"/>
                        <a14:foregroundMark x1="6426" y1="65438" x2="4232" y2="83410"/>
                        <a14:foregroundMark x1="4232" y1="83410" x2="11912" y2="90630"/>
                        <a14:foregroundMark x1="11912" y1="90630" x2="43730" y2="94470"/>
                        <a14:foregroundMark x1="43730" y1="94470" x2="65517" y2="92934"/>
                        <a14:foregroundMark x1="65517" y1="92934" x2="75705" y2="89094"/>
                        <a14:foregroundMark x1="75705" y1="89094" x2="82132" y2="84025"/>
                        <a14:foregroundMark x1="82132" y1="84025" x2="82602" y2="72811"/>
                        <a14:foregroundMark x1="82602" y1="72811" x2="72257" y2="60829"/>
                        <a14:foregroundMark x1="72257" y1="60829" x2="20219" y2="30722"/>
                        <a14:foregroundMark x1="20219" y1="30722" x2="10188" y2="27650"/>
                        <a14:foregroundMark x1="18339" y1="43779" x2="76019" y2="94316"/>
                        <a14:foregroundMark x1="76019" y1="94316" x2="76019" y2="94470"/>
                        <a14:foregroundMark x1="15987" y1="61444" x2="31034" y2="73886"/>
                        <a14:foregroundMark x1="31034" y1="73886" x2="45925" y2="80492"/>
                        <a14:foregroundMark x1="23511" y1="60061" x2="34796" y2="65131"/>
                        <a14:foregroundMark x1="12382" y1="72504" x2="19906" y2="86329"/>
                        <a14:foregroundMark x1="28840" y1="73886" x2="28370" y2="92166"/>
                        <a14:foregroundMark x1="44044" y1="13364" x2="47022" y2="39939"/>
                        <a14:foregroundMark x1="43730" y1="22734" x2="34639" y2="33333"/>
                        <a14:foregroundMark x1="42790" y1="21813" x2="41223" y2="24424"/>
                        <a14:foregroundMark x1="41536" y1="33641" x2="41536" y2="31336"/>
                        <a14:foregroundMark x1="34169" y1="25653" x2="35266" y2="33487"/>
                        <a14:foregroundMark x1="35266" y1="33487" x2="35266" y2="33487"/>
                        <a14:foregroundMark x1="32445" y1="21352" x2="35737" y2="24578"/>
                        <a14:foregroundMark x1="18182" y1="35330" x2="18025" y2="36559"/>
                        <a14:foregroundMark x1="31975" y1="44393" x2="49373" y2="42396"/>
                        <a14:foregroundMark x1="49373" y1="42396" x2="52038" y2="42396"/>
                        <a14:foregroundMark x1="31034" y1="43011" x2="33856" y2="42857"/>
                        <a14:foregroundMark x1="40282" y1="37481" x2="45455" y2="37481"/>
                        <a14:foregroundMark x1="80408" y1="51459" x2="86050" y2="68356"/>
                        <a14:foregroundMark x1="89812" y1="54531" x2="96552" y2="83257"/>
                        <a14:foregroundMark x1="16144" y1="45622" x2="17085" y2="56528"/>
                        <a14:foregroundMark x1="13636" y1="88326" x2="30094" y2="88326"/>
                        <a14:foregroundMark x1="30094" y1="88326" x2="62539" y2="86790"/>
                        <a14:foregroundMark x1="76646" y1="95238" x2="87931" y2="87250"/>
                        <a14:foregroundMark x1="43417" y1="43472" x2="51097" y2="43625"/>
                        <a14:foregroundMark x1="1254" y1="24731" x2="1254" y2="24731"/>
                        <a14:foregroundMark x1="1633" y1="19969" x2="1841" y2="26805"/>
                        <a14:foregroundMark x1="78527" y1="7834" x2="78527" y2="7834"/>
                        <a14:foregroundMark x1="75078" y1="7527" x2="97179" y2="11521"/>
                        <a14:foregroundMark x1="74765" y1="19508" x2="84953" y2="26728"/>
                        <a14:foregroundMark x1="84953" y1="26728" x2="92320" y2="41935"/>
                        <a14:foregroundMark x1="94357" y1="19969" x2="88558" y2="32104"/>
                        <a14:foregroundMark x1="75705" y1="21966" x2="78370" y2="35791"/>
                        <a14:foregroundMark x1="74138" y1="19355" x2="89655" y2="17819"/>
                        <a14:foregroundMark x1="73668" y1="36866" x2="88088" y2="39631"/>
                        <a14:foregroundMark x1="88088" y1="39631" x2="89498" y2="41321"/>
                        <a14:backgroundMark x1="627" y1="16129" x2="470" y2="18433"/>
                        <a14:backgroundMark x1="627" y1="13518" x2="627" y2="19969"/>
                        <a14:backgroundMark x1="313" y1="26882" x2="940" y2="38863"/>
                        <a14:backgroundMark x1="65831" y1="99539" x2="74765" y2="99846"/>
                        <a14:backgroundMark x1="64734" y1="99232" x2="73824" y2="98925"/>
                        <a14:backgroundMark x1="73824" y1="98925" x2="80721" y2="99539"/>
                        <a14:backgroundMark x1="63166" y1="98771" x2="68025" y2="98771"/>
                        <a14:backgroundMark x1="99373" y1="65591" x2="99843" y2="68971"/>
                        <a14:backgroundMark x1="99373" y1="68971" x2="99373" y2="72965"/>
                        <a14:backgroundMark x1="99060" y1="62980" x2="99687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5250" y="3416932"/>
            <a:ext cx="1473550" cy="150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6C7C15-FA2E-4BB1-A9B7-C7655DC6D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74" b="96930" l="3486" r="99129">
                        <a14:foregroundMark x1="36383" y1="1096" x2="13290" y2="3509"/>
                        <a14:foregroundMark x1="13290" y1="3509" x2="4793" y2="10746"/>
                        <a14:foregroundMark x1="4793" y1="10746" x2="871" y2="82675"/>
                        <a14:foregroundMark x1="871" y1="82675" x2="3268" y2="94298"/>
                        <a14:foregroundMark x1="3268" y1="94298" x2="39434" y2="99342"/>
                        <a14:foregroundMark x1="39434" y1="99342" x2="64488" y2="98465"/>
                        <a14:foregroundMark x1="64488" y1="98465" x2="79739" y2="99342"/>
                        <a14:foregroundMark x1="79739" y1="99342" x2="91721" y2="95395"/>
                        <a14:foregroundMark x1="91721" y1="95395" x2="98475" y2="83333"/>
                        <a14:foregroundMark x1="98475" y1="83333" x2="95643" y2="8772"/>
                        <a14:foregroundMark x1="95643" y1="8772" x2="85621" y2="3070"/>
                        <a14:foregroundMark x1="85621" y1="3070" x2="36166" y2="1974"/>
                        <a14:foregroundMark x1="36166" y1="1974" x2="36166" y2="1974"/>
                        <a14:foregroundMark x1="21133" y1="12719" x2="71678" y2="54386"/>
                        <a14:foregroundMark x1="71678" y1="54386" x2="82789" y2="78947"/>
                        <a14:foregroundMark x1="82789" y1="78947" x2="94336" y2="80044"/>
                        <a14:foregroundMark x1="94336" y1="80044" x2="97386" y2="65789"/>
                        <a14:foregroundMark x1="97386" y1="65789" x2="87582" y2="23904"/>
                        <a14:foregroundMark x1="87582" y1="23904" x2="82135" y2="11404"/>
                        <a14:foregroundMark x1="82135" y1="11404" x2="16122" y2="2193"/>
                        <a14:foregroundMark x1="16122" y1="2193" x2="19608" y2="13377"/>
                        <a14:foregroundMark x1="19608" y1="13377" x2="21133" y2="15132"/>
                        <a14:foregroundMark x1="37255" y1="16228" x2="82571" y2="33333"/>
                        <a14:foregroundMark x1="93900" y1="2412" x2="99346" y2="12281"/>
                        <a14:foregroundMark x1="99346" y1="12281" x2="99346" y2="25877"/>
                        <a14:foregroundMark x1="84749" y1="3289" x2="96732" y2="3509"/>
                        <a14:foregroundMark x1="96732" y1="3509" x2="96950" y2="3509"/>
                        <a14:foregroundMark x1="6754" y1="5482" x2="82353" y2="93421"/>
                        <a14:foregroundMark x1="82353" y1="93421" x2="89760" y2="94737"/>
                        <a14:foregroundMark x1="56427" y1="10746" x2="38126" y2="37281"/>
                        <a14:foregroundMark x1="50545" y1="12939" x2="18519" y2="5044"/>
                        <a14:foregroundMark x1="60566" y1="8553" x2="78431" y2="4825"/>
                        <a14:foregroundMark x1="82135" y1="6798" x2="92593" y2="26535"/>
                        <a14:foregroundMark x1="61002" y1="15132" x2="53377" y2="54386"/>
                        <a14:foregroundMark x1="57734" y1="48246" x2="66013" y2="59211"/>
                        <a14:foregroundMark x1="92810" y1="56798" x2="87582" y2="74561"/>
                        <a14:foregroundMark x1="66013" y1="62719" x2="74510" y2="67544"/>
                        <a14:foregroundMark x1="89325" y1="82895" x2="95207" y2="89035"/>
                        <a14:foregroundMark x1="97603" y1="88596" x2="93900" y2="97149"/>
                        <a14:foregroundMark x1="89978" y1="90570" x2="83442" y2="81579"/>
                        <a14:foregroundMark x1="83442" y1="81579" x2="64924" y2="68860"/>
                        <a14:foregroundMark x1="64924" y1="68860" x2="59695" y2="58333"/>
                        <a14:foregroundMark x1="59695" y1="58333" x2="49237" y2="52632"/>
                        <a14:foregroundMark x1="49237" y1="52632" x2="34641" y2="30263"/>
                        <a14:foregroundMark x1="34641" y1="30263" x2="17865" y2="21711"/>
                        <a14:foregroundMark x1="7190" y1="3289" x2="2397" y2="14474"/>
                        <a14:foregroundMark x1="2397" y1="14474" x2="4575" y2="96930"/>
                        <a14:foregroundMark x1="4575" y1="96930" x2="17211" y2="98246"/>
                        <a14:foregroundMark x1="17211" y1="98246" x2="41830" y2="97368"/>
                        <a14:foregroundMark x1="41830" y1="97368" x2="70153" y2="99561"/>
                        <a14:foregroundMark x1="70153" y1="99561" x2="82135" y2="96711"/>
                        <a14:foregroundMark x1="82135" y1="96711" x2="81481" y2="83333"/>
                        <a14:foregroundMark x1="81481" y1="83333" x2="63399" y2="59868"/>
                        <a14:foregroundMark x1="63399" y1="59868" x2="37473" y2="18202"/>
                        <a14:foregroundMark x1="37473" y1="18202" x2="15468" y2="5702"/>
                        <a14:foregroundMark x1="15468" y1="5702" x2="7407" y2="4386"/>
                        <a14:foregroundMark x1="8497" y1="1974" x2="13072" y2="1974"/>
                        <a14:foregroundMark x1="6318" y1="2632" x2="0" y2="17982"/>
                        <a14:foregroundMark x1="0" y1="17982" x2="4139" y2="91447"/>
                        <a14:foregroundMark x1="4139" y1="91447" x2="3486" y2="93421"/>
                        <a14:foregroundMark x1="20697" y1="52193" x2="45752" y2="61404"/>
                        <a14:foregroundMark x1="10893" y1="61184" x2="37908" y2="67982"/>
                        <a14:foregroundMark x1="45098" y1="66228" x2="63181" y2="92982"/>
                        <a14:foregroundMark x1="63181" y1="92982" x2="64270" y2="94079"/>
                        <a14:foregroundMark x1="19826" y1="59211" x2="39869" y2="59211"/>
                        <a14:foregroundMark x1="20479" y1="58553" x2="30937" y2="585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4746" y="2211203"/>
            <a:ext cx="1342273" cy="13335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DEB10-7061-48B9-8C6E-8795BEDABE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25" b="97228" l="1480" r="99789">
                        <a14:foregroundMark x1="11416" y1="8316" x2="6342" y2="18124"/>
                        <a14:foregroundMark x1="6342" y1="18124" x2="18816" y2="53731"/>
                        <a14:foregroundMark x1="18816" y1="53731" x2="35941" y2="73987"/>
                        <a14:foregroundMark x1="35941" y1="73987" x2="60254" y2="86567"/>
                        <a14:foregroundMark x1="60254" y1="86567" x2="78013" y2="82942"/>
                        <a14:foregroundMark x1="78013" y1="82942" x2="90486" y2="75480"/>
                        <a14:foregroundMark x1="90486" y1="75480" x2="96617" y2="66738"/>
                        <a14:foregroundMark x1="96617" y1="66738" x2="97501" y2="61834"/>
                        <a14:foregroundMark x1="95770" y1="36661" x2="91332" y2="9168"/>
                        <a14:foregroundMark x1="91332" y1="9168" x2="12262" y2="11087"/>
                        <a14:foregroundMark x1="12262" y1="11087" x2="11416" y2="10661"/>
                        <a14:foregroundMark x1="24736" y1="16631" x2="25581" y2="35181"/>
                        <a14:foregroundMark x1="25581" y1="35181" x2="38055" y2="62047"/>
                        <a14:foregroundMark x1="38055" y1="62047" x2="47780" y2="73987"/>
                        <a14:foregroundMark x1="66173" y1="16631" x2="43552" y2="42431"/>
                        <a14:foregroundMark x1="43552" y1="42431" x2="4863" y2="63539"/>
                        <a14:foregroundMark x1="4863" y1="63539" x2="4863" y2="63539"/>
                        <a14:foregroundMark x1="4440" y1="8102" x2="10359" y2="37740"/>
                        <a14:foregroundMark x1="10359" y1="37740" x2="4440" y2="85501"/>
                        <a14:foregroundMark x1="4440" y1="85501" x2="12685" y2="96375"/>
                        <a14:foregroundMark x1="12685" y1="96375" x2="35941" y2="95949"/>
                        <a14:foregroundMark x1="35941" y1="95949" x2="49894" y2="95949"/>
                        <a14:foregroundMark x1="49894" y1="95949" x2="79915" y2="93817"/>
                        <a14:foregroundMark x1="79915" y1="93817" x2="91966" y2="93817"/>
                        <a14:foregroundMark x1="91966" y1="93817" x2="95770" y2="56268"/>
                        <a14:foregroundMark x1="97518" y1="22388" x2="90275" y2="9382"/>
                        <a14:foregroundMark x1="97755" y1="22814" x2="97518" y2="22388"/>
                        <a14:foregroundMark x1="17125" y1="13859" x2="61522" y2="41791"/>
                        <a14:foregroundMark x1="61522" y1="41791" x2="77378" y2="46695"/>
                        <a14:foregroundMark x1="77378" y1="46695" x2="79915" y2="46695"/>
                        <a14:foregroundMark x1="19027" y1="13646" x2="63425" y2="22175"/>
                        <a14:foregroundMark x1="63425" y1="22175" x2="77590" y2="18337"/>
                        <a14:foregroundMark x1="51163" y1="22175" x2="95770" y2="28785"/>
                        <a14:foregroundMark x1="72093" y1="26226" x2="95770" y2="38948"/>
                        <a14:foregroundMark x1="90275" y1="36034" x2="91121" y2="51599"/>
                        <a14:foregroundMark x1="91121" y1="51599" x2="90486" y2="54797"/>
                        <a14:foregroundMark x1="76956" y1="49467" x2="44609" y2="42644"/>
                        <a14:foregroundMark x1="49049" y1="49680" x2="72093" y2="48401"/>
                        <a14:foregroundMark x1="72093" y1="48401" x2="78224" y2="48401"/>
                        <a14:foregroundMark x1="77590" y1="47974" x2="79704" y2="50533"/>
                        <a14:foregroundMark x1="13108" y1="17910" x2="35518" y2="31130"/>
                        <a14:foregroundMark x1="37421" y1="30704" x2="44609" y2="40085"/>
                        <a14:foregroundMark x1="44609" y1="40085" x2="40592" y2="52026"/>
                        <a14:foregroundMark x1="40592" y1="52026" x2="38689" y2="54797"/>
                        <a14:foregroundMark x1="19873" y1="36887" x2="20930" y2="48614"/>
                        <a14:foregroundMark x1="20930" y1="48614" x2="31290" y2="43710"/>
                        <a14:foregroundMark x1="31290" y1="43710" x2="31924" y2="31557"/>
                        <a14:foregroundMark x1="31924" y1="31557" x2="18393" y2="30490"/>
                        <a14:foregroundMark x1="18393" y1="30490" x2="18605" y2="39872"/>
                        <a14:foregroundMark x1="25793" y1="42431" x2="25793" y2="42431"/>
                        <a14:foregroundMark x1="15011" y1="4691" x2="64482" y2="7676"/>
                        <a14:foregroundMark x1="64482" y1="7676" x2="78858" y2="3625"/>
                        <a14:foregroundMark x1="4017" y1="5970" x2="1057" y2="16631"/>
                        <a14:foregroundMark x1="1057" y1="16631" x2="1691" y2="40725"/>
                        <a14:foregroundMark x1="1691" y1="40725" x2="3171" y2="43284"/>
                        <a14:foregroundMark x1="4228" y1="69510" x2="3594" y2="81876"/>
                        <a14:foregroundMark x1="3594" y1="81876" x2="6342" y2="92537"/>
                        <a14:foregroundMark x1="6342" y1="92537" x2="18605" y2="97228"/>
                        <a14:foregroundMark x1="18605" y1="97228" x2="30021" y2="94456"/>
                        <a14:foregroundMark x1="30021" y1="94456" x2="33404" y2="82303"/>
                        <a14:foregroundMark x1="33404" y1="82303" x2="31078" y2="71429"/>
                        <a14:foregroundMark x1="31078" y1="71429" x2="19450" y2="67164"/>
                        <a14:foregroundMark x1="19450" y1="67164" x2="5497" y2="69723"/>
                        <a14:foregroundMark x1="6342" y1="96375" x2="17125" y2="96375"/>
                        <a14:foregroundMark x1="17125" y1="96375" x2="30021" y2="95949"/>
                        <a14:foregroundMark x1="30021" y1="95949" x2="82875" y2="98507"/>
                        <a14:foregroundMark x1="91862" y1="97441" x2="93658" y2="97228"/>
                        <a14:foregroundMark x1="82875" y1="98507" x2="91862" y2="97441"/>
                        <a14:foregroundMark x1="22622" y1="40512" x2="25581" y2="49254"/>
                        <a14:foregroundMark x1="47992" y1="51386" x2="63848" y2="51386"/>
                        <a14:foregroundMark x1="63848" y1="51386" x2="78013" y2="49893"/>
                        <a14:foregroundMark x1="78013" y1="49893" x2="80761" y2="49893"/>
                        <a14:backgroundMark x1="99366" y1="22814" x2="99366" y2="61834"/>
                        <a14:backgroundMark x1="97252" y1="22388" x2="97252" y2="22388"/>
                        <a14:backgroundMark x1="97886" y1="23241" x2="97886" y2="23241"/>
                        <a14:backgroundMark x1="97886" y1="22814" x2="97886" y2="22814"/>
                        <a14:backgroundMark x1="97886" y1="22388" x2="97886" y2="22388"/>
                        <a14:backgroundMark x1="95349" y1="96802" x2="95349" y2="96802"/>
                        <a14:backgroundMark x1="94926" y1="96802" x2="94926" y2="96802"/>
                        <a14:backgroundMark x1="94926" y1="96802" x2="94715" y2="97228"/>
                        <a14:backgroundMark x1="94292" y1="96588" x2="94292" y2="97228"/>
                        <a14:backgroundMark x1="93446" y1="98081" x2="93446" y2="98081"/>
                        <a14:backgroundMark x1="94080" y1="97441" x2="94080" y2="97441"/>
                      </a14:backgroundRemoval>
                    </a14:imgEffect>
                  </a14:imgLayer>
                </a14:imgProps>
              </a:ext>
            </a:extLst>
          </a:blip>
          <a:srcRect l="952" t="2885" r="3065" b="960"/>
          <a:stretch/>
        </p:blipFill>
        <p:spPr>
          <a:xfrm>
            <a:off x="9206171" y="4528810"/>
            <a:ext cx="1455695" cy="144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56624A-68E7-4C09-8384-E3A7C971A58F}"/>
              </a:ext>
            </a:extLst>
          </p:cNvPr>
          <p:cNvSpPr/>
          <p:nvPr/>
        </p:nvSpPr>
        <p:spPr>
          <a:xfrm>
            <a:off x="1201121" y="2566828"/>
            <a:ext cx="5475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SzPct val="125000"/>
              <a:buBlip>
                <a:blip r:embed="rId2"/>
              </a:buBlip>
            </a:pPr>
            <a:r>
              <a:rPr lang="en-US" sz="2400" dirty="0">
                <a:solidFill>
                  <a:srgbClr val="002060"/>
                </a:solidFill>
                <a:latin typeface="BentonSans Regular" panose="02000503000000020004" pitchFamily="2" charset="0"/>
              </a:rPr>
              <a:t>Make sure candles cannot be reached by children or pets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2DE2B2-CC2F-464F-884C-BBB9E04D148A}"/>
              </a:ext>
            </a:extLst>
          </p:cNvPr>
          <p:cNvSpPr/>
          <p:nvPr/>
        </p:nvSpPr>
        <p:spPr>
          <a:xfrm>
            <a:off x="1826317" y="393430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Aft>
                <a:spcPts val="1200"/>
              </a:spcAft>
              <a:buSzPct val="125000"/>
              <a:buBlip>
                <a:blip r:embed="rId2"/>
              </a:buBlip>
            </a:pPr>
            <a:r>
              <a:rPr lang="en-US" sz="2400" dirty="0">
                <a:solidFill>
                  <a:srgbClr val="002060"/>
                </a:solidFill>
                <a:latin typeface="BentonSans Regular" panose="02000503000000020004" pitchFamily="2" charset="0"/>
              </a:rPr>
              <a:t>Place candles at least 12 inches away from anything that can burn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07EA87-2BE7-403B-8A8D-06450474DD50}"/>
              </a:ext>
            </a:extLst>
          </p:cNvPr>
          <p:cNvSpPr/>
          <p:nvPr/>
        </p:nvSpPr>
        <p:spPr>
          <a:xfrm>
            <a:off x="3218672" y="504718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Aft>
                <a:spcPts val="1200"/>
              </a:spcAft>
              <a:buSzPct val="125000"/>
              <a:buBlip>
                <a:blip r:embed="rId2"/>
              </a:buBlip>
            </a:pPr>
            <a:r>
              <a:rPr lang="en-US" sz="2400" dirty="0">
                <a:solidFill>
                  <a:srgbClr val="002060"/>
                </a:solidFill>
                <a:latin typeface="BentonSans Regular" panose="02000503000000020004" pitchFamily="2" charset="0"/>
              </a:rPr>
              <a:t>Blow out all candles if you leave the room, get sleepy, or go to bed </a:t>
            </a:r>
          </a:p>
        </p:txBody>
      </p:sp>
    </p:spTree>
    <p:extLst>
      <p:ext uri="{BB962C8B-B14F-4D97-AF65-F5344CB8AC3E}">
        <p14:creationId xmlns:p14="http://schemas.microsoft.com/office/powerpoint/2010/main" val="27243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2" grpId="0" build="p" bldLvl="5"/>
      <p:bldP spid="4" grpId="0" build="p" bldLvl="5"/>
      <p:bldP spid="8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8A15C805C46145B144FCD44B55E24D" ma:contentTypeVersion="12" ma:contentTypeDescription="Create a new document." ma:contentTypeScope="" ma:versionID="e52d158d926d274f02a86b7c8e101c97">
  <xsd:schema xmlns:xsd="http://www.w3.org/2001/XMLSchema" xmlns:xs="http://www.w3.org/2001/XMLSchema" xmlns:p="http://schemas.microsoft.com/office/2006/metadata/properties" xmlns:ns2="33a55f6a-0c35-42d5-b9bc-c417788a6ef6" xmlns:ns3="ad36b4ac-9522-4c15-a551-d12b46dae5f4" targetNamespace="http://schemas.microsoft.com/office/2006/metadata/properties" ma:root="true" ma:fieldsID="ca6d760240c77be7f36d2d6eeee92103" ns2:_="" ns3:_="">
    <xsd:import namespace="33a55f6a-0c35-42d5-b9bc-c417788a6ef6"/>
    <xsd:import namespace="ad36b4ac-9522-4c15-a551-d12b46dae5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a55f6a-0c35-42d5-b9bc-c417788a6e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36b4ac-9522-4c15-a551-d12b46dae5f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813358-55EA-416C-8FE9-2FCD31752EB3}">
  <ds:schemaRefs>
    <ds:schemaRef ds:uri="33a55f6a-0c35-42d5-b9bc-c417788a6ef6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ad36b4ac-9522-4c15-a551-d12b46dae5f4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82F8491-A71B-46C2-98D3-613712355F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44673D-A032-4A09-A771-21AB90223E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a55f6a-0c35-42d5-b9bc-c417788a6ef6"/>
    <ds:schemaRef ds:uri="ad36b4ac-9522-4c15-a551-d12b46dae5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3269</TotalTime>
  <Words>358</Words>
  <Application>Microsoft Office PowerPoint</Application>
  <PresentationFormat>Widescreen</PresentationFormat>
  <Paragraphs>65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Rounded MT Bold</vt:lpstr>
      <vt:lpstr>BentonSans Medium</vt:lpstr>
      <vt:lpstr>BentonSans Regular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Pete Petrillo</dc:creator>
  <cp:lastModifiedBy>Shashank Singh</cp:lastModifiedBy>
  <cp:revision>58</cp:revision>
  <dcterms:created xsi:type="dcterms:W3CDTF">2020-05-26T12:41:26Z</dcterms:created>
  <dcterms:modified xsi:type="dcterms:W3CDTF">2022-12-02T12:27:33Z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XPAuthor">
    <vt:lpwstr>Lawrence Pete Petrillo</vt:lpwstr>
  </property>
  <property fmtid="{D5CDD505-2E9C-101B-9397-08002B2CF9AE}" pid="3" name="AXPDataClassification">
    <vt:lpwstr>AXP Internal</vt:lpwstr>
  </property>
  <property fmtid="{D5CDD505-2E9C-101B-9397-08002B2CF9AE}" pid="4" name="AXPDataClassificationForSearch">
    <vt:lpwstr>AXPInternal_UniqueSearchString</vt:lpwstr>
  </property>
  <property fmtid="{D5CDD505-2E9C-101B-9397-08002B2CF9AE}" pid="5" name="ContentTypeId">
    <vt:lpwstr>0x010100CA8A15C805C46145B144FCD44B55E24D</vt:lpwstr>
  </property>
</Properties>
</file>